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90"/>
  </p:notesMasterIdLst>
  <p:sldIdLst>
    <p:sldId id="1004" r:id="rId2"/>
    <p:sldId id="257" r:id="rId3"/>
    <p:sldId id="1321" r:id="rId4"/>
    <p:sldId id="1314" r:id="rId5"/>
    <p:sldId id="1263" r:id="rId6"/>
    <p:sldId id="1320" r:id="rId7"/>
    <p:sldId id="1322" r:id="rId8"/>
    <p:sldId id="1323" r:id="rId9"/>
    <p:sldId id="1324" r:id="rId10"/>
    <p:sldId id="1333" r:id="rId11"/>
    <p:sldId id="672" r:id="rId12"/>
    <p:sldId id="1325" r:id="rId13"/>
    <p:sldId id="1327" r:id="rId14"/>
    <p:sldId id="1328" r:id="rId15"/>
    <p:sldId id="1329" r:id="rId16"/>
    <p:sldId id="1330" r:id="rId17"/>
    <p:sldId id="1331" r:id="rId18"/>
    <p:sldId id="1332" r:id="rId19"/>
    <p:sldId id="1334" r:id="rId20"/>
    <p:sldId id="1335" r:id="rId21"/>
    <p:sldId id="1347" r:id="rId22"/>
    <p:sldId id="1348" r:id="rId23"/>
    <p:sldId id="1336" r:id="rId24"/>
    <p:sldId id="1337" r:id="rId25"/>
    <p:sldId id="1338" r:id="rId26"/>
    <p:sldId id="1339" r:id="rId27"/>
    <p:sldId id="1340" r:id="rId28"/>
    <p:sldId id="1341" r:id="rId29"/>
    <p:sldId id="1342" r:id="rId30"/>
    <p:sldId id="1343" r:id="rId31"/>
    <p:sldId id="1344" r:id="rId32"/>
    <p:sldId id="1345" r:id="rId33"/>
    <p:sldId id="1349" r:id="rId34"/>
    <p:sldId id="1350" r:id="rId35"/>
    <p:sldId id="1351" r:id="rId36"/>
    <p:sldId id="1352" r:id="rId37"/>
    <p:sldId id="1353" r:id="rId38"/>
    <p:sldId id="1354" r:id="rId39"/>
    <p:sldId id="1356" r:id="rId40"/>
    <p:sldId id="1355" r:id="rId41"/>
    <p:sldId id="1357" r:id="rId42"/>
    <p:sldId id="1358" r:id="rId43"/>
    <p:sldId id="1402" r:id="rId44"/>
    <p:sldId id="1359" r:id="rId45"/>
    <p:sldId id="1360" r:id="rId46"/>
    <p:sldId id="1361" r:id="rId47"/>
    <p:sldId id="1362" r:id="rId48"/>
    <p:sldId id="1363" r:id="rId49"/>
    <p:sldId id="1364" r:id="rId50"/>
    <p:sldId id="1365" r:id="rId51"/>
    <p:sldId id="1366" r:id="rId52"/>
    <p:sldId id="1346" r:id="rId53"/>
    <p:sldId id="1367" r:id="rId54"/>
    <p:sldId id="1368" r:id="rId55"/>
    <p:sldId id="1369" r:id="rId56"/>
    <p:sldId id="1370" r:id="rId57"/>
    <p:sldId id="1371" r:id="rId58"/>
    <p:sldId id="1372" r:id="rId59"/>
    <p:sldId id="1373" r:id="rId60"/>
    <p:sldId id="1374" r:id="rId61"/>
    <p:sldId id="1378" r:id="rId62"/>
    <p:sldId id="1377" r:id="rId63"/>
    <p:sldId id="1379" r:id="rId64"/>
    <p:sldId id="1380" r:id="rId65"/>
    <p:sldId id="1381" r:id="rId66"/>
    <p:sldId id="1375" r:id="rId67"/>
    <p:sldId id="1382" r:id="rId68"/>
    <p:sldId id="1383" r:id="rId69"/>
    <p:sldId id="1384" r:id="rId70"/>
    <p:sldId id="1385" r:id="rId71"/>
    <p:sldId id="1386" r:id="rId72"/>
    <p:sldId id="1376" r:id="rId73"/>
    <p:sldId id="1387" r:id="rId74"/>
    <p:sldId id="1388" r:id="rId75"/>
    <p:sldId id="1389" r:id="rId76"/>
    <p:sldId id="1390" r:id="rId77"/>
    <p:sldId id="1391" r:id="rId78"/>
    <p:sldId id="1392" r:id="rId79"/>
    <p:sldId id="1393" r:id="rId80"/>
    <p:sldId id="1394" r:id="rId81"/>
    <p:sldId id="1395" r:id="rId82"/>
    <p:sldId id="1396" r:id="rId83"/>
    <p:sldId id="1397" r:id="rId84"/>
    <p:sldId id="1398" r:id="rId85"/>
    <p:sldId id="1399" r:id="rId86"/>
    <p:sldId id="1400" r:id="rId87"/>
    <p:sldId id="1401" r:id="rId88"/>
    <p:sldId id="813" r:id="rId89"/>
  </p:sldIdLst>
  <p:sldSz cx="12192000" cy="6858000"/>
  <p:notesSz cx="6858000" cy="9144000"/>
  <p:embeddedFontLst>
    <p:embeddedFont>
      <p:font typeface="메이플스토리" panose="020B0600000101010101" charset="-127"/>
      <p:regular r:id="rId91"/>
      <p:bold r:id="rId92"/>
    </p:embeddedFont>
    <p:embeddedFont>
      <p:font typeface="Pretendard Black" panose="02000A03000000020004" pitchFamily="50" charset="-127"/>
      <p:bold r:id="rId93"/>
    </p:embeddedFont>
    <p:embeddedFont>
      <p:font typeface="Pretendard Light" panose="02000403000000020004" pitchFamily="50" charset="-127"/>
      <p:regular r:id="rId94"/>
    </p:embeddedFont>
    <p:embeddedFont>
      <p:font typeface="Pretendard Medium" panose="02000603000000020004" pitchFamily="50" charset="-127"/>
      <p:regular r:id="rId9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FF99"/>
    <a:srgbClr val="FF7C80"/>
    <a:srgbClr val="2B2B2B"/>
    <a:srgbClr val="00B050"/>
    <a:srgbClr val="ED7D31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0" autoAdjust="0"/>
    <p:restoredTop sz="91676" autoAdjust="0"/>
  </p:normalViewPr>
  <p:slideViewPr>
    <p:cSldViewPr snapToGrid="0">
      <p:cViewPr varScale="1">
        <p:scale>
          <a:sx n="141" d="100"/>
          <a:sy n="141" d="100"/>
        </p:scale>
        <p:origin x="129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D468E-31C6-2057-6EBA-C18F4B6DB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987C19-D95B-55F3-8F7A-560CF7A03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64C84A-C2D4-9EDB-2F69-B9816F06E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9567E5-30E8-207E-8B6C-F0ABEA02E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537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9E493-5B47-C0E8-836E-C38576AD7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1AF01F-228C-8F1A-4379-8E3568C816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117FBC-BDD5-A78A-94C3-BFA4E1C05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1077DE-1773-B539-3D2C-B60844006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782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B8E77-0E98-46A9-DEF3-B7E6D19F7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614084-36F9-005C-B096-7266A93B1D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A2A8BA-7A4F-26F8-DE56-85C6681DF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5D1AA0-45CE-2F77-AD9F-AFCCD085A4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187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8C16B-6F73-3919-EBE2-6C2041A0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2B588F-D237-2C17-085C-5B7F47003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7925AD-A84E-CD33-6FFC-721AB7805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786573-A4F1-7D0B-5D34-544E3E36E4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70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E4C46-AD55-4648-C8BD-CC6728908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24F624-C3C2-E96F-BBCE-DA01AFB3C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5FFC8B-9A9C-12F1-788F-6227E9BE8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BF48B-0ED9-8089-E0C2-09748C216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387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437C1-6D79-79E1-1A4A-982222171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F9B57A-A889-1A72-3A16-60D6AFDB4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C2755D-5592-3ED8-3D01-BF32BDC4BB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5B161-97CA-96F7-7A5E-EC63EB785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550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783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51A71-8B91-0E79-FE90-89675E00A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DA500A-9F97-4E1B-E46F-3E269393D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F473E4-1C88-A6EF-AE85-8298C73C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25C25-5BB3-E9AA-720F-BB9DBAD5B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527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29A2D-E048-6AA6-4BF9-D2C98CB0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825C00-6947-B55B-F346-F7D44B34E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64EE59-589B-75A0-A963-152BB4927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65B8A3-E8B3-F0CC-5633-9A2841F0E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937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BE1D6-3EF8-20A9-7747-797471F6C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8E28A3-7A3B-9F7E-D598-49DE021DB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6901B2-E7A8-DE0D-567D-6C6708B1C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B7CC9A-BEB5-0434-D3D0-F3040EA885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570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B230B-1B5B-7A69-1533-92CBBFC5C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2CAB6-6EFD-889F-1172-19B005D407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62E634-1641-CBD1-9DFF-4B6A0B84B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97D7C9-906B-FDC7-7596-7045F557E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922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5A5DD-8A5B-1EA6-3A40-29B91CC69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A0D2F7-F989-3E30-9EE2-8419DEBD9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712B09-FC66-D147-7220-7273DBC64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56DE85-671C-12F8-BC1E-6582DA277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104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E9EE9-4C64-992D-1A97-8F00BDC6A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F1ED91-672D-2125-0939-1FA87C19AF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8677C7-EE2D-B098-742C-3866E447D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8F466B-8F63-7A0E-F3E6-91A060EEAC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064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6915F-29E5-5BD0-325E-1F44B26CD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01B074-3111-D5FA-DCF6-9F46EFE6D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3DEB28-0C93-7C3A-F7A8-62D6C0795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A6F87E-AE83-50C2-5A3A-12E686B022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604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ndas.pydata.org/pandas-docs/stable/getting_started/tutorials.html" TargetMode="External"/><Relationship Id="rId4" Type="http://schemas.openxmlformats.org/officeDocument/2006/relationships/hyperlink" Target="https://pandas.pydata.org/docs/user_guide/index.html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39A42-7E95-0094-65A5-D4A739895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03734A-8AE9-C585-5B70-9CBA376604C7}"/>
              </a:ext>
            </a:extLst>
          </p:cNvPr>
          <p:cNvSpPr txBox="1"/>
          <p:nvPr/>
        </p:nvSpPr>
        <p:spPr>
          <a:xfrm>
            <a:off x="4629917" y="2600493"/>
            <a:ext cx="2932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Series</a:t>
            </a:r>
          </a:p>
        </p:txBody>
      </p:sp>
    </p:spTree>
    <p:extLst>
      <p:ext uri="{BB962C8B-B14F-4D97-AF65-F5344CB8AC3E}">
        <p14:creationId xmlns:p14="http://schemas.microsoft.com/office/powerpoint/2010/main" val="3307171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791C9EB-5BE7-C22D-A6A1-302B1EA0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A8A7A0A-0402-BC79-5E10-792D70CB6570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인덱스</a:t>
            </a:r>
            <a:r>
              <a:rPr lang="en-US" altLang="ko-KR" dirty="0"/>
              <a:t>(</a:t>
            </a:r>
            <a:r>
              <a:rPr lang="ko-KR" altLang="en-US" dirty="0"/>
              <a:t>라벨</a:t>
            </a:r>
            <a:r>
              <a:rPr lang="en-US" altLang="ko-KR" dirty="0"/>
              <a:t>)</a:t>
            </a:r>
            <a:r>
              <a:rPr lang="ko-KR" altLang="en-US" dirty="0"/>
              <a:t>가 붙은 </a:t>
            </a:r>
            <a:r>
              <a:rPr lang="en-US" altLang="ko-KR" dirty="0"/>
              <a:t>1</a:t>
            </a:r>
            <a:r>
              <a:rPr lang="ko-KR" altLang="en-US" dirty="0"/>
              <a:t>차원 배열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주요특징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1</a:t>
            </a:r>
            <a:r>
              <a:rPr lang="ko-KR" altLang="en-US" dirty="0"/>
              <a:t>차원 배열 구조</a:t>
            </a:r>
            <a:r>
              <a:rPr lang="en-US" altLang="ko-KR" dirty="0"/>
              <a:t>(</a:t>
            </a:r>
            <a:r>
              <a:rPr lang="ko-KR" altLang="en-US" dirty="0"/>
              <a:t>벡터 구조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각 데이터에 대해 인덱스</a:t>
            </a:r>
            <a:r>
              <a:rPr lang="en-US" altLang="ko-KR" dirty="0"/>
              <a:t>(</a:t>
            </a:r>
            <a:r>
              <a:rPr lang="ko-KR" altLang="en-US" dirty="0"/>
              <a:t>라벨</a:t>
            </a:r>
            <a:r>
              <a:rPr lang="en-US" altLang="ko-KR" dirty="0"/>
              <a:t>) </a:t>
            </a:r>
            <a:r>
              <a:rPr lang="ko-KR" altLang="en-US" dirty="0"/>
              <a:t>부여 가능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NumPy </a:t>
            </a:r>
            <a:r>
              <a:rPr lang="ko-KR" altLang="en-US" dirty="0"/>
              <a:t>배열은 인덱스가 정수 </a:t>
            </a:r>
            <a:r>
              <a:rPr lang="en-US" altLang="ko-KR" dirty="0"/>
              <a:t>0, 1, 2,…</a:t>
            </a:r>
            <a:r>
              <a:rPr lang="ko-KR" altLang="en-US" dirty="0"/>
              <a:t>지만</a:t>
            </a:r>
            <a:r>
              <a:rPr lang="en-US" altLang="ko-KR" dirty="0"/>
              <a:t>, Series</a:t>
            </a:r>
            <a:r>
              <a:rPr lang="ko-KR" altLang="en-US" dirty="0"/>
              <a:t>는 문자열 등 임의의 인덱스 가능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NumPy </a:t>
            </a:r>
            <a:r>
              <a:rPr lang="ko-KR" altLang="en-US" dirty="0"/>
              <a:t>배열과 비슷하게 다양한 연산 지원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데이터와 인덱스</a:t>
            </a:r>
            <a:r>
              <a:rPr lang="en-US" altLang="ko-KR" dirty="0"/>
              <a:t>(index)</a:t>
            </a:r>
            <a:r>
              <a:rPr lang="ko-KR" altLang="en-US" dirty="0"/>
              <a:t>가 함께 저장됨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931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36DE0-2AFB-0719-AA67-2893BB5C6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61628C6-DACA-047B-3A29-6B097E030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C4A3C6E-E304-B917-5B5C-2471728E9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20" y="2239422"/>
            <a:ext cx="9954759" cy="336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234F7A-38C1-2BEC-954C-57181A114E7A}"/>
              </a:ext>
            </a:extLst>
          </p:cNvPr>
          <p:cNvSpPr txBox="1"/>
          <p:nvPr/>
        </p:nvSpPr>
        <p:spPr>
          <a:xfrm>
            <a:off x="1600198" y="1668765"/>
            <a:ext cx="8857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b="0" i="0" dirty="0">
                <a:effectLst/>
                <a:latin typeface="+mn-ea"/>
              </a:rPr>
              <a:t>Series</a:t>
            </a:r>
            <a:r>
              <a:rPr lang="ko-KR" altLang="en-US" sz="2400" b="0" i="0" dirty="0">
                <a:effectLst/>
                <a:latin typeface="+mn-ea"/>
              </a:rPr>
              <a:t>는 </a:t>
            </a:r>
            <a:r>
              <a:rPr lang="en-US" altLang="ko-KR" sz="2400" b="0" i="0" dirty="0">
                <a:effectLst/>
                <a:latin typeface="+mn-ea"/>
              </a:rPr>
              <a:t>List/</a:t>
            </a:r>
            <a:r>
              <a:rPr lang="en-US" altLang="ko-KR" sz="2400" b="0" i="0" dirty="0" err="1">
                <a:effectLst/>
                <a:latin typeface="+mn-ea"/>
              </a:rPr>
              <a:t>Numpy</a:t>
            </a:r>
            <a:r>
              <a:rPr lang="ko-KR" altLang="en-US" sz="2400" b="0" i="0" dirty="0">
                <a:effectLst/>
                <a:latin typeface="+mn-ea"/>
              </a:rPr>
              <a:t>배열</a:t>
            </a:r>
            <a:r>
              <a:rPr lang="ko-KR" altLang="en-US" sz="2400" dirty="0">
                <a:latin typeface="+mn-ea"/>
              </a:rPr>
              <a:t>과</a:t>
            </a:r>
            <a:r>
              <a:rPr lang="ko-KR" altLang="en-US" sz="2400" b="0" i="0" dirty="0">
                <a:effectLst/>
                <a:latin typeface="+mn-ea"/>
              </a:rPr>
              <a:t> 다르게 인덱스를 직접 지정할 수 </a:t>
            </a:r>
            <a:r>
              <a:rPr lang="ko-KR" altLang="en-US" sz="2400" dirty="0">
                <a:latin typeface="+mn-ea"/>
              </a:rPr>
              <a:t>있음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766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A1569-148A-6975-043A-2B3CC6723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AB9E98D-FA8C-0C43-5717-054FBFD0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생성</a:t>
            </a:r>
            <a:r>
              <a:rPr lang="en-US" altLang="ko-KR" dirty="0"/>
              <a:t>(1) </a:t>
            </a:r>
            <a:endParaRPr lang="ko-KR" altLang="en-US" dirty="0"/>
          </a:p>
        </p:txBody>
      </p:sp>
      <p:pic>
        <p:nvPicPr>
          <p:cNvPr id="6" name="그림 5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E8F7DA-8191-5A1A-153F-E92F90511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t="20192" r="10117" b="20159"/>
          <a:stretch>
            <a:fillRect/>
          </a:stretch>
        </p:blipFill>
        <p:spPr>
          <a:xfrm>
            <a:off x="1536700" y="2095499"/>
            <a:ext cx="6838950" cy="2806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923D84-200D-6009-FB58-1809FABB7972}"/>
              </a:ext>
            </a:extLst>
          </p:cNvPr>
          <p:cNvSpPr txBox="1"/>
          <p:nvPr/>
        </p:nvSpPr>
        <p:spPr>
          <a:xfrm>
            <a:off x="1384882" y="1575922"/>
            <a:ext cx="309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리스트로 생성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939CA8-26BE-5CD8-B399-B86733024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388" y="2549597"/>
            <a:ext cx="2124371" cy="1962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840877-C0DB-BDBC-B927-9AB18B822AA6}"/>
              </a:ext>
            </a:extLst>
          </p:cNvPr>
          <p:cNvSpPr txBox="1"/>
          <p:nvPr/>
        </p:nvSpPr>
        <p:spPr>
          <a:xfrm>
            <a:off x="1421624" y="4960112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기본 인덱스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정수형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자동 부여됨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0406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9BB55-3405-DA68-1FB8-17BAE1140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, 폰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6EDE8C-1DE0-CD5E-BF3E-259002855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t="20309" r="7616" b="20309"/>
          <a:stretch>
            <a:fillRect/>
          </a:stretch>
        </p:blipFill>
        <p:spPr>
          <a:xfrm>
            <a:off x="1543049" y="2174144"/>
            <a:ext cx="9105901" cy="264627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9D1149C-2EE4-E35F-EC98-C1B93AB90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생성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3D309-C51A-373A-BDC9-C0004C3CD1BA}"/>
              </a:ext>
            </a:extLst>
          </p:cNvPr>
          <p:cNvSpPr txBox="1"/>
          <p:nvPr/>
        </p:nvSpPr>
        <p:spPr>
          <a:xfrm>
            <a:off x="1384882" y="1575922"/>
            <a:ext cx="3535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리스트 </a:t>
            </a:r>
            <a:r>
              <a:rPr lang="en-US" altLang="ko-KR" sz="2400" dirty="0"/>
              <a:t>+ </a:t>
            </a:r>
            <a:r>
              <a:rPr lang="ko-KR" altLang="en-US" sz="2400" dirty="0"/>
              <a:t>인덱스 지정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04D8D-CB9C-D7F4-42BB-F715172F52A2}"/>
              </a:ext>
            </a:extLst>
          </p:cNvPr>
          <p:cNvSpPr txBox="1"/>
          <p:nvPr/>
        </p:nvSpPr>
        <p:spPr>
          <a:xfrm>
            <a:off x="1421624" y="4960112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인덱스를 원하는 값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문자열 등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지정 가능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91F1C8-1007-DB09-BC66-F5B645A0C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409" y="2957317"/>
            <a:ext cx="1657581" cy="1600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1DA286-5BA3-F114-C1EC-89C117344551}"/>
              </a:ext>
            </a:extLst>
          </p:cNvPr>
          <p:cNvSpPr/>
          <p:nvPr/>
        </p:nvSpPr>
        <p:spPr>
          <a:xfrm>
            <a:off x="4356100" y="3814762"/>
            <a:ext cx="3849688" cy="31908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189686-E137-6182-361F-FFF06E55CD37}"/>
              </a:ext>
            </a:extLst>
          </p:cNvPr>
          <p:cNvSpPr/>
          <p:nvPr/>
        </p:nvSpPr>
        <p:spPr>
          <a:xfrm>
            <a:off x="8772409" y="3033712"/>
            <a:ext cx="384291" cy="1189038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411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455AE-3B51-8F6F-FD66-7884469E4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8366AE7-62C2-778B-FBCD-92CDCBF65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생성</a:t>
            </a:r>
            <a:r>
              <a:rPr lang="en-US" altLang="ko-KR" dirty="0"/>
              <a:t>(3)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EA7A91-8658-1A44-4DAC-838224252EAA}"/>
              </a:ext>
            </a:extLst>
          </p:cNvPr>
          <p:cNvSpPr txBox="1"/>
          <p:nvPr/>
        </p:nvSpPr>
        <p:spPr>
          <a:xfrm>
            <a:off x="1384882" y="1544662"/>
            <a:ext cx="3202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 err="1"/>
              <a:t>딕셔너리로</a:t>
            </a:r>
            <a:r>
              <a:rPr lang="ko-KR" altLang="en-US" sz="2400" dirty="0"/>
              <a:t> 생성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0AB99-4BFC-E502-7DDB-58BDAFA75108}"/>
              </a:ext>
            </a:extLst>
          </p:cNvPr>
          <p:cNvSpPr txBox="1"/>
          <p:nvPr/>
        </p:nvSpPr>
        <p:spPr>
          <a:xfrm>
            <a:off x="1421624" y="4991372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딕셔너리의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키가 인덱스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값이 데이터가 됨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14" name="그림 13" descr="텍스트, 스크린샷, 디스플레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5F1BA5-D904-C088-070A-DF98BC220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t="18921" r="7617" b="19051"/>
          <a:stretch>
            <a:fillRect/>
          </a:stretch>
        </p:blipFill>
        <p:spPr>
          <a:xfrm>
            <a:off x="1535723" y="2021957"/>
            <a:ext cx="9120554" cy="29784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AA82FF-9337-249A-3A15-81ED5524C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723" y="3070009"/>
            <a:ext cx="1667108" cy="134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0932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48B98-5D9E-CEB3-5D76-01BEB08D0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A3E53EF-9D45-E449-71AC-59259785F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생성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FC4AE-F930-3A8D-1DD8-DB65677D2AAF}"/>
              </a:ext>
            </a:extLst>
          </p:cNvPr>
          <p:cNvSpPr txBox="1"/>
          <p:nvPr/>
        </p:nvSpPr>
        <p:spPr>
          <a:xfrm>
            <a:off x="1384882" y="1958877"/>
            <a:ext cx="3535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스칼라 값 </a:t>
            </a:r>
            <a:r>
              <a:rPr lang="en-US" altLang="ko-KR" sz="2400" dirty="0"/>
              <a:t>+ </a:t>
            </a:r>
            <a:r>
              <a:rPr lang="ko-KR" altLang="en-US" sz="2400" dirty="0"/>
              <a:t>인덱스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90475-3868-4A76-4753-5BBF4CBD407B}"/>
              </a:ext>
            </a:extLst>
          </p:cNvPr>
          <p:cNvSpPr txBox="1"/>
          <p:nvPr/>
        </p:nvSpPr>
        <p:spPr>
          <a:xfrm>
            <a:off x="1421624" y="4764729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인덱스를 원하는 값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문자열 등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지정 가능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8" name="그림 7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395419-F2F7-C939-1814-49D3AF9B2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1" t="21852" r="7591" b="22122"/>
          <a:stretch>
            <a:fillRect/>
          </a:stretch>
        </p:blipFill>
        <p:spPr>
          <a:xfrm>
            <a:off x="1531815" y="2440146"/>
            <a:ext cx="9128370" cy="23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52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19CB8-8993-40A1-C3AA-78B1C0F82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07A17C3-3DE5-1AE3-4DCC-979CB887A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주요 속성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C71F8F-2ABD-F55A-CD12-A29BF5A27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41449"/>
              </p:ext>
            </p:extLst>
          </p:nvPr>
        </p:nvGraphicFramePr>
        <p:xfrm>
          <a:off x="1075591" y="1963920"/>
          <a:ext cx="10061332" cy="3639713"/>
        </p:xfrm>
        <a:graphic>
          <a:graphicData uri="http://schemas.openxmlformats.org/drawingml/2006/table">
            <a:tbl>
              <a:tblPr/>
              <a:tblGrid>
                <a:gridCol w="1684276">
                  <a:extLst>
                    <a:ext uri="{9D8B030D-6E8A-4147-A177-3AD203B41FA5}">
                      <a16:colId xmlns:a16="http://schemas.microsoft.com/office/drawing/2014/main" val="2830676560"/>
                    </a:ext>
                  </a:extLst>
                </a:gridCol>
                <a:gridCol w="8377056">
                  <a:extLst>
                    <a:ext uri="{9D8B030D-6E8A-4147-A177-3AD203B41FA5}">
                      <a16:colId xmlns:a16="http://schemas.microsoft.com/office/drawing/2014/main" val="3939019250"/>
                    </a:ext>
                  </a:extLst>
                </a:gridCol>
              </a:tblGrid>
              <a:tr h="5199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속성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174029"/>
                  </a:ext>
                </a:extLst>
              </a:tr>
              <a:tr h="51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.values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Series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 실제 데이터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(NumPy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배열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3570133"/>
                  </a:ext>
                </a:extLst>
              </a:tr>
              <a:tr h="51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.index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인덱스 객체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Index)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581625"/>
                  </a:ext>
                </a:extLst>
              </a:tr>
              <a:tr h="51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.dtype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데이터 타입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047108"/>
                  </a:ext>
                </a:extLst>
              </a:tr>
              <a:tr h="51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.size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원소 개수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5651170"/>
                  </a:ext>
                </a:extLst>
              </a:tr>
              <a:tr h="51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.shape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배열의 형태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튜플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42669"/>
                  </a:ext>
                </a:extLst>
              </a:tr>
              <a:tr h="51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.name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Series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 이름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7796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F9ECC6-F0C8-3E79-790C-8A2B67346065}"/>
              </a:ext>
            </a:extLst>
          </p:cNvPr>
          <p:cNvSpPr txBox="1"/>
          <p:nvPr/>
        </p:nvSpPr>
        <p:spPr>
          <a:xfrm>
            <a:off x="900328" y="1437153"/>
            <a:ext cx="40311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/>
              <a:t>Series </a:t>
            </a:r>
            <a:r>
              <a:rPr lang="ko-KR" altLang="en-US" sz="2400" dirty="0"/>
              <a:t>주요 속성 목록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4793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28C42-6A46-2BCA-D08E-6F575BD9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448DB25-4C4F-6D7F-DD04-A56DD36B6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주요 속성</a:t>
            </a:r>
          </a:p>
        </p:txBody>
      </p:sp>
      <p:pic>
        <p:nvPicPr>
          <p:cNvPr id="7" name="그림 6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F9F08C-9259-37B8-E2B3-822D23E88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15250" r="7590" b="15058"/>
          <a:stretch>
            <a:fillRect/>
          </a:stretch>
        </p:blipFill>
        <p:spPr>
          <a:xfrm>
            <a:off x="2616200" y="1450204"/>
            <a:ext cx="6959599" cy="31026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34D1FF-87C6-2AE1-0B1E-8C40A37BD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726" y="4552814"/>
            <a:ext cx="5138443" cy="17416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17E816-FD24-3FC9-A96F-07126B340596}"/>
              </a:ext>
            </a:extLst>
          </p:cNvPr>
          <p:cNvSpPr txBox="1"/>
          <p:nvPr/>
        </p:nvSpPr>
        <p:spPr>
          <a:xfrm>
            <a:off x="2479036" y="988539"/>
            <a:ext cx="40311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/>
              <a:t>Series </a:t>
            </a:r>
            <a:r>
              <a:rPr lang="ko-KR" altLang="en-US" sz="2400" dirty="0"/>
              <a:t>주요 속성 사용 예시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4085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CB380-DD55-EDA9-292C-140D537B2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4DE9E7A-A84A-B330-40D4-F4D6E6F5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연산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B36CB-6DFE-7C62-A80E-82744E6894A2}"/>
              </a:ext>
            </a:extLst>
          </p:cNvPr>
          <p:cNvSpPr txBox="1"/>
          <p:nvPr/>
        </p:nvSpPr>
        <p:spPr>
          <a:xfrm>
            <a:off x="1384882" y="1181552"/>
            <a:ext cx="4911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/>
              <a:t>Series </a:t>
            </a:r>
            <a:r>
              <a:rPr lang="ko-KR" altLang="en-US" sz="2400" dirty="0"/>
              <a:t>간 연산 </a:t>
            </a:r>
            <a:r>
              <a:rPr lang="en-US" altLang="ko-KR" sz="2400" dirty="0"/>
              <a:t>(</a:t>
            </a:r>
            <a:r>
              <a:rPr lang="ko-KR" altLang="en-US" sz="2400" dirty="0"/>
              <a:t>인덱스 기준 연산</a:t>
            </a:r>
            <a:r>
              <a:rPr lang="en-US" altLang="ko-KR" sz="2400" dirty="0"/>
              <a:t>)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52E6F1-0AF9-810B-9B2A-35F81B179253}"/>
              </a:ext>
            </a:extLst>
          </p:cNvPr>
          <p:cNvSpPr txBox="1"/>
          <p:nvPr/>
        </p:nvSpPr>
        <p:spPr>
          <a:xfrm>
            <a:off x="1421623" y="5010242"/>
            <a:ext cx="7206562" cy="874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인덱스가 일치하는 값만 연산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순서가 달라도 인덱스 기준 자동 정렬 후 연산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일치하지 않는 인덱스는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NaN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(Not a Number,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결측값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표시됨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6" name="그림 5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2FAA1F-9C1B-9A99-BA1E-2AB224030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t="17487" r="7618" b="17489"/>
          <a:stretch>
            <a:fillRect/>
          </a:stretch>
        </p:blipFill>
        <p:spPr>
          <a:xfrm>
            <a:off x="1531069" y="1666630"/>
            <a:ext cx="9107420" cy="33436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54219D-74F8-45B1-E8AE-52DADCAA8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170" y="3447924"/>
            <a:ext cx="1924319" cy="1562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12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3865282" y="2600493"/>
            <a:ext cx="44614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Pandas(1)</a:t>
            </a: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D0C66-C601-9247-8D84-1822575B7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98CA30A-9BF9-E4F7-A984-7B1164CB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연산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79443-DB11-7394-2AB8-81F02C773CEB}"/>
              </a:ext>
            </a:extLst>
          </p:cNvPr>
          <p:cNvSpPr txBox="1"/>
          <p:nvPr/>
        </p:nvSpPr>
        <p:spPr>
          <a:xfrm>
            <a:off x="1384882" y="1275338"/>
            <a:ext cx="4911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 err="1"/>
              <a:t>브로드캐스팅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C97F1-10FE-02E0-0A61-C88C4F9CAF41}"/>
              </a:ext>
            </a:extLst>
          </p:cNvPr>
          <p:cNvSpPr txBox="1"/>
          <p:nvPr/>
        </p:nvSpPr>
        <p:spPr>
          <a:xfrm>
            <a:off x="1421623" y="5447898"/>
            <a:ext cx="6607951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Series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스칼라 값을 연산하면 각 원소에 일괄 적용됨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9" name="그림 8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D82482-7ACE-C256-0EB1-AA35A44A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t="16666" r="7617" b="16557"/>
          <a:stretch>
            <a:fillRect/>
          </a:stretch>
        </p:blipFill>
        <p:spPr>
          <a:xfrm>
            <a:off x="1511300" y="1771492"/>
            <a:ext cx="9156700" cy="36808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D13D23-4CBB-4D4B-E1B2-819D16A0F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134" y="3292249"/>
            <a:ext cx="1508498" cy="2089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0051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C43F2-D07A-DF5D-3CE0-9DCA72ECF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5388F-BCCB-1AEB-DAED-488EF803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1. Series</a:t>
            </a:r>
            <a:r>
              <a:rPr lang="ko-KR" altLang="en-US" dirty="0">
                <a:solidFill>
                  <a:schemeClr val="accent2"/>
                </a:solidFill>
              </a:rPr>
              <a:t> 연습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31B811F-381F-FCF0-063E-DB447A81F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0687485" cy="488844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파이썬 리스트 </a:t>
            </a:r>
            <a:r>
              <a:rPr lang="en-US" altLang="ko-KR" sz="2400" dirty="0"/>
              <a:t>[5, 10, 15, 20]</a:t>
            </a:r>
            <a:r>
              <a:rPr lang="ko-KR" altLang="en-US" sz="2400" dirty="0"/>
              <a:t>을 이용해 </a:t>
            </a:r>
            <a:r>
              <a:rPr lang="en-US" altLang="ko-KR" sz="2400" dirty="0"/>
              <a:t>Series</a:t>
            </a:r>
            <a:r>
              <a:rPr lang="ko-KR" altLang="en-US" sz="2400" dirty="0"/>
              <a:t>를 생성하세요</a:t>
            </a:r>
            <a:r>
              <a:rPr lang="en-US" altLang="ko-KR" sz="2400" dirty="0"/>
              <a:t>.</a:t>
            </a:r>
            <a:r>
              <a:rPr lang="en-US" altLang="ko-KR" sz="2000" dirty="0"/>
              <a:t>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값 </a:t>
            </a:r>
            <a:r>
              <a:rPr lang="en-US" altLang="ko-KR" sz="2400" dirty="0"/>
              <a:t>[90, 80, 85, 70]</a:t>
            </a:r>
            <a:r>
              <a:rPr lang="ko-KR" altLang="en-US" sz="2400" dirty="0"/>
              <a:t>에 대해 인덱스를 각각 </a:t>
            </a:r>
            <a:r>
              <a:rPr lang="en-US" altLang="ko-KR" sz="2400" dirty="0"/>
              <a:t>'</a:t>
            </a:r>
            <a:r>
              <a:rPr lang="ko-KR" altLang="en-US" sz="2400" dirty="0"/>
              <a:t>국어</a:t>
            </a:r>
            <a:r>
              <a:rPr lang="en-US" altLang="ko-KR" sz="2400" dirty="0"/>
              <a:t>', '</a:t>
            </a:r>
            <a:r>
              <a:rPr lang="ko-KR" altLang="en-US" sz="2400" dirty="0"/>
              <a:t>영어</a:t>
            </a:r>
            <a:r>
              <a:rPr lang="en-US" altLang="ko-KR" sz="2400" dirty="0"/>
              <a:t>', '</a:t>
            </a:r>
            <a:r>
              <a:rPr lang="ko-KR" altLang="en-US" sz="2400" dirty="0"/>
              <a:t>수학</a:t>
            </a:r>
            <a:r>
              <a:rPr lang="en-US" altLang="ko-KR" sz="2400" dirty="0"/>
              <a:t>', '</a:t>
            </a:r>
            <a:r>
              <a:rPr lang="ko-KR" altLang="en-US" sz="2400" dirty="0"/>
              <a:t>과학</a:t>
            </a:r>
            <a:r>
              <a:rPr lang="en-US" altLang="ko-KR" sz="2400" dirty="0"/>
              <a:t>'</a:t>
            </a:r>
            <a:r>
              <a:rPr lang="ko-KR" altLang="en-US" sz="2400" dirty="0"/>
              <a:t>으로 지정한 </a:t>
            </a:r>
            <a:r>
              <a:rPr lang="en-US" altLang="ko-KR" sz="2400" dirty="0"/>
              <a:t>Series</a:t>
            </a:r>
            <a:r>
              <a:rPr lang="ko-KR" altLang="en-US" sz="2400" dirty="0"/>
              <a:t>를 만드세요</a:t>
            </a:r>
            <a:r>
              <a:rPr lang="en-US" altLang="ko-KR" sz="2400" dirty="0"/>
              <a:t>.</a:t>
            </a:r>
            <a:endParaRPr lang="en-US" altLang="ko-KR" sz="20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{'</a:t>
            </a:r>
            <a:r>
              <a:rPr lang="ko-KR" altLang="en-US" sz="2400" dirty="0"/>
              <a:t>서울</a:t>
            </a:r>
            <a:r>
              <a:rPr lang="en-US" altLang="ko-KR" sz="2400" dirty="0"/>
              <a:t>': 950, '</a:t>
            </a:r>
            <a:r>
              <a:rPr lang="ko-KR" altLang="en-US" sz="2400" dirty="0"/>
              <a:t>부산</a:t>
            </a:r>
            <a:r>
              <a:rPr lang="en-US" altLang="ko-KR" sz="2400" dirty="0"/>
              <a:t>': 340, '</a:t>
            </a:r>
            <a:r>
              <a:rPr lang="ko-KR" altLang="en-US" sz="2400" dirty="0"/>
              <a:t>인천</a:t>
            </a:r>
            <a:r>
              <a:rPr lang="en-US" altLang="ko-KR" sz="2400" dirty="0"/>
              <a:t>': 520} </a:t>
            </a:r>
            <a:r>
              <a:rPr lang="ko-KR" altLang="en-US" sz="2400" dirty="0" err="1"/>
              <a:t>딕셔너리를</a:t>
            </a:r>
            <a:r>
              <a:rPr lang="ko-KR" altLang="en-US" sz="2400" dirty="0"/>
              <a:t> 이용해 </a:t>
            </a:r>
            <a:r>
              <a:rPr lang="en-US" altLang="ko-KR" sz="2400" dirty="0"/>
              <a:t>Series</a:t>
            </a:r>
            <a:r>
              <a:rPr lang="ko-KR" altLang="en-US" sz="2400" dirty="0"/>
              <a:t>를 만들고</a:t>
            </a:r>
            <a:r>
              <a:rPr lang="en-US" altLang="ko-KR" sz="2400" dirty="0"/>
              <a:t>, </a:t>
            </a:r>
            <a:r>
              <a:rPr lang="ko-KR" altLang="en-US" sz="2400" dirty="0"/>
              <a:t>인천의 값을 출력하세요</a:t>
            </a:r>
            <a:r>
              <a:rPr lang="en-US" altLang="ko-KR" sz="2400" dirty="0"/>
              <a:t>.</a:t>
            </a:r>
            <a:endParaRPr lang="en-US" altLang="ko-KR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E22173-7ED9-2B08-3661-31736C306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579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79FF9-8517-89CC-5294-D5B4F97C2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04857-4300-F80F-6449-5C973D27A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1. Series</a:t>
            </a:r>
            <a:r>
              <a:rPr lang="ko-KR" altLang="en-US" dirty="0">
                <a:solidFill>
                  <a:schemeClr val="accent2"/>
                </a:solidFill>
              </a:rPr>
              <a:t> 연습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8C4A3CA-FD90-E82E-4423-33F0F900C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0687485" cy="488844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2400" dirty="0"/>
              <a:t>Series [1, 2, 3, 4]</a:t>
            </a:r>
            <a:r>
              <a:rPr lang="ko-KR" altLang="en-US" sz="2400" dirty="0"/>
              <a:t>를 만들고</a:t>
            </a:r>
            <a:r>
              <a:rPr lang="en-US" altLang="ko-KR" sz="2400" dirty="0"/>
              <a:t>, </a:t>
            </a:r>
            <a:r>
              <a:rPr lang="ko-KR" altLang="en-US" sz="2400" dirty="0"/>
              <a:t>데이터 타입</a:t>
            </a:r>
            <a:r>
              <a:rPr lang="en-US" altLang="ko-KR" sz="2400" dirty="0"/>
              <a:t>(</a:t>
            </a:r>
            <a:r>
              <a:rPr lang="en-US" altLang="ko-KR" sz="2400" dirty="0" err="1"/>
              <a:t>dtype</a:t>
            </a:r>
            <a:r>
              <a:rPr lang="en-US" altLang="ko-KR" sz="2400" dirty="0"/>
              <a:t>)</a:t>
            </a:r>
            <a:r>
              <a:rPr lang="ko-KR" altLang="en-US" sz="2400" dirty="0"/>
              <a:t>을 출력하세요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 startAt="4"/>
            </a:pPr>
            <a:r>
              <a:rPr lang="ko-KR" altLang="en-US" sz="2400" dirty="0"/>
              <a:t>아래 두 </a:t>
            </a:r>
            <a:r>
              <a:rPr lang="en-US" altLang="ko-KR" sz="2400" dirty="0"/>
              <a:t>Series</a:t>
            </a:r>
            <a:r>
              <a:rPr lang="ko-KR" altLang="en-US" sz="2400" dirty="0"/>
              <a:t>의 합을 구하세요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s1 = </a:t>
            </a:r>
            <a:r>
              <a:rPr lang="en-US" altLang="ko-KR" sz="2000" dirty="0" err="1"/>
              <a:t>pd.Series</a:t>
            </a:r>
            <a:r>
              <a:rPr lang="en-US" altLang="ko-KR" sz="2000" dirty="0"/>
              <a:t>([3, 5, 7], index=['a', 'b', 'c'])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s2 = </a:t>
            </a:r>
            <a:r>
              <a:rPr lang="en-US" altLang="ko-KR" sz="2000" dirty="0" err="1"/>
              <a:t>pd.Series</a:t>
            </a:r>
            <a:r>
              <a:rPr lang="en-US" altLang="ko-KR" sz="2000" dirty="0"/>
              <a:t>([10, 20, 30], index=['b', 'c', 'd'])</a:t>
            </a:r>
          </a:p>
          <a:p>
            <a:pPr marL="514350" indent="-514350">
              <a:lnSpc>
                <a:spcPct val="150000"/>
              </a:lnSpc>
              <a:buAutoNum type="arabicPeriod" startAt="4"/>
            </a:pPr>
            <a:r>
              <a:rPr lang="en-US" altLang="ko-KR" sz="2400" dirty="0"/>
              <a:t>Series [1, 2, 3, 4, 5]</a:t>
            </a:r>
            <a:r>
              <a:rPr lang="ko-KR" altLang="en-US" sz="2400" dirty="0"/>
              <a:t>의 각 값에 </a:t>
            </a:r>
            <a:r>
              <a:rPr lang="en-US" altLang="ko-KR" sz="2400" dirty="0"/>
              <a:t>10</a:t>
            </a:r>
            <a:r>
              <a:rPr lang="ko-KR" altLang="en-US" sz="2400" dirty="0"/>
              <a:t>을 더한 </a:t>
            </a:r>
            <a:r>
              <a:rPr lang="en-US" altLang="ko-KR" sz="2400" dirty="0"/>
              <a:t>Series</a:t>
            </a:r>
            <a:r>
              <a:rPr lang="ko-KR" altLang="en-US" sz="2400" dirty="0"/>
              <a:t>를 만드세요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0A76AC-F77D-1FBF-E7A1-0F6C9A44B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160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CA39D-CDE3-7692-C929-01174D75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813512-F024-5DDE-67CF-A003240C73B4}"/>
              </a:ext>
            </a:extLst>
          </p:cNvPr>
          <p:cNvSpPr txBox="1"/>
          <p:nvPr/>
        </p:nvSpPr>
        <p:spPr>
          <a:xfrm>
            <a:off x="3548694" y="2600493"/>
            <a:ext cx="5094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DataFrame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961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5945E-073B-02D3-2D49-35F8DACEF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C98D2A9-C446-E1E9-0CF3-568A2C661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D0152AB8-D4D8-4DAA-A5DA-B317BE9CB779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DataFrame</a:t>
            </a:r>
            <a:r>
              <a:rPr lang="ko-KR" altLang="en-US" dirty="0"/>
              <a:t>은 행과 열로 구성된 </a:t>
            </a:r>
            <a:r>
              <a:rPr lang="en-US" altLang="ko-KR" dirty="0"/>
              <a:t>2</a:t>
            </a:r>
            <a:r>
              <a:rPr lang="ko-KR" altLang="en-US" dirty="0"/>
              <a:t>차원 라벨 데이터 구조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주요특징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2</a:t>
            </a:r>
            <a:r>
              <a:rPr lang="ko-KR" altLang="en-US" dirty="0"/>
              <a:t>차원 테이블 구조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-</a:t>
            </a:r>
            <a:r>
              <a:rPr lang="ko-KR" altLang="en-US" dirty="0"/>
              <a:t>열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각 열은 서로 다른 자료형 가능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숫자 </a:t>
            </a:r>
            <a:r>
              <a:rPr lang="en-US" altLang="ko-KR" dirty="0"/>
              <a:t>+ </a:t>
            </a:r>
            <a:r>
              <a:rPr lang="ko-KR" altLang="en-US" dirty="0"/>
              <a:t>문자열 혼합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행 인덱스와 열 이름으로 데이터 접근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엑셀 표</a:t>
            </a:r>
            <a:r>
              <a:rPr lang="en-US" altLang="ko-KR" dirty="0"/>
              <a:t>, SQL </a:t>
            </a:r>
            <a:r>
              <a:rPr lang="ko-KR" altLang="en-US" dirty="0"/>
              <a:t>테이블과 유사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NumPy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차원 배열보다 더 강력한 </a:t>
            </a:r>
            <a:r>
              <a:rPr lang="ko-KR" altLang="en-US" dirty="0" err="1"/>
              <a:t>라벨링</a:t>
            </a:r>
            <a:r>
              <a:rPr lang="ko-KR" altLang="en-US" dirty="0"/>
              <a:t> 및 데이터 관리 기능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2749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08E0C-F789-D04B-414B-31729458C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AE496F5-07CB-BF56-B396-A57C6EE5F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F858611-CB89-B82F-60DD-A48DFFAF7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28" y="2495586"/>
            <a:ext cx="10305143" cy="294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A94C90-39D7-5E8A-7510-3365B1220DC4}"/>
              </a:ext>
            </a:extLst>
          </p:cNvPr>
          <p:cNvSpPr txBox="1"/>
          <p:nvPr/>
        </p:nvSpPr>
        <p:spPr>
          <a:xfrm>
            <a:off x="1600198" y="1668765"/>
            <a:ext cx="8857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 err="1">
                <a:latin typeface="+mn-ea"/>
              </a:rPr>
              <a:t>DataFrame</a:t>
            </a:r>
            <a:r>
              <a:rPr lang="ko-KR" altLang="en-US" sz="2400" dirty="0">
                <a:latin typeface="+mn-ea"/>
              </a:rPr>
              <a:t>은 아래와 같이 </a:t>
            </a:r>
            <a:r>
              <a:rPr lang="en-US" altLang="ko-KR" sz="2400" dirty="0">
                <a:latin typeface="+mn-ea"/>
              </a:rPr>
              <a:t>Series</a:t>
            </a:r>
            <a:r>
              <a:rPr lang="ko-KR" altLang="en-US" sz="2400" dirty="0">
                <a:latin typeface="+mn-ea"/>
              </a:rPr>
              <a:t>들을 결합해 놓은 형태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9891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8C017-2CF3-3FBE-18A1-3454123B8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388782-0BB1-B3BE-082B-8E8F1EA97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" t="15632" r="7601" b="15158"/>
          <a:stretch>
            <a:fillRect/>
          </a:stretch>
        </p:blipFill>
        <p:spPr>
          <a:xfrm>
            <a:off x="1518556" y="1580157"/>
            <a:ext cx="9155793" cy="405768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DDB7EB1-2A7A-6F77-928B-070CE6F3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(1)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14971-BA43-AEE8-825A-BB04CCFB8217}"/>
              </a:ext>
            </a:extLst>
          </p:cNvPr>
          <p:cNvSpPr txBox="1"/>
          <p:nvPr/>
        </p:nvSpPr>
        <p:spPr>
          <a:xfrm>
            <a:off x="1384882" y="1082437"/>
            <a:ext cx="309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 err="1"/>
              <a:t>딕셔너리로</a:t>
            </a:r>
            <a:r>
              <a:rPr lang="ko-KR" altLang="en-US" sz="2400" dirty="0"/>
              <a:t> 생성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1BFBC-96EC-3E77-338B-F2134A207E8A}"/>
              </a:ext>
            </a:extLst>
          </p:cNvPr>
          <p:cNvSpPr txBox="1"/>
          <p:nvPr/>
        </p:nvSpPr>
        <p:spPr>
          <a:xfrm>
            <a:off x="1421624" y="5642281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 →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컬럼명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value →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컬럼의 값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리스트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93895E-9321-8E7B-9C55-E7A6B680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054" y="3996094"/>
            <a:ext cx="2400635" cy="1362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5884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EBDEE-C81F-0BB9-3D8A-4B9EBAC2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77060D4-190C-6D82-455E-001B65FA7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(2)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AE267-DA55-4DA8-5E8E-65BE66CB048E}"/>
              </a:ext>
            </a:extLst>
          </p:cNvPr>
          <p:cNvSpPr txBox="1"/>
          <p:nvPr/>
        </p:nvSpPr>
        <p:spPr>
          <a:xfrm>
            <a:off x="1954513" y="1428821"/>
            <a:ext cx="3724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리스트의 리스트로 생성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9A6E8E-F257-A822-0E1A-E4D74A1D5C69}"/>
              </a:ext>
            </a:extLst>
          </p:cNvPr>
          <p:cNvSpPr txBox="1"/>
          <p:nvPr/>
        </p:nvSpPr>
        <p:spPr>
          <a:xfrm>
            <a:off x="1983088" y="5467279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컬럼명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지정하지 않을 시 정수로 넘버링 됨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086EFE-4970-3F11-59F5-27DB62C70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2" t="17452" r="10297" b="17586"/>
          <a:stretch>
            <a:fillRect/>
          </a:stretch>
        </p:blipFill>
        <p:spPr>
          <a:xfrm>
            <a:off x="2089095" y="1890486"/>
            <a:ext cx="6828972" cy="35269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745A36-8A9C-72E7-851C-EFF56100F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649" y="3645570"/>
            <a:ext cx="1276528" cy="17052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CA8E69-E22E-4832-9A28-B7F21D7AB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649" y="2063084"/>
            <a:ext cx="1714739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34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25AAD-CCC1-0A7D-5876-1EC35CFC8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BA33A86-BBBE-A24F-476C-E40CEEA5C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(3)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DDB32E-5D8A-9D8A-3244-8B717AEFCBEB}"/>
              </a:ext>
            </a:extLst>
          </p:cNvPr>
          <p:cNvSpPr txBox="1"/>
          <p:nvPr/>
        </p:nvSpPr>
        <p:spPr>
          <a:xfrm>
            <a:off x="1384882" y="1285643"/>
            <a:ext cx="3882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 err="1"/>
              <a:t>딕셔너리</a:t>
            </a:r>
            <a:r>
              <a:rPr lang="ko-KR" altLang="en-US" sz="2400" dirty="0"/>
              <a:t> 리스트로 생성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0A63C-422A-E433-2DB4-024B070A1258}"/>
              </a:ext>
            </a:extLst>
          </p:cNvPr>
          <p:cNvSpPr txBox="1"/>
          <p:nvPr/>
        </p:nvSpPr>
        <p:spPr>
          <a:xfrm>
            <a:off x="1421624" y="5540682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 →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컬럼명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value →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컬럼의 값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2" name="그림 11" descr="텍스트, 스크린샷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FD82FF-7D6A-C59E-0786-2C399EA27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6" t="16544" r="7645" b="16297"/>
          <a:stretch>
            <a:fillRect/>
          </a:stretch>
        </p:blipFill>
        <p:spPr>
          <a:xfrm>
            <a:off x="1525164" y="1768436"/>
            <a:ext cx="9281954" cy="37626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2D09D5-C93A-269A-C2C5-0BF7D60F3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943" y="4367267"/>
            <a:ext cx="2353003" cy="952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3324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CD995-B199-6C21-FA23-54E31B732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45BB05-43B0-6AAB-08B7-BF610B6DB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6" t="18773" r="7504" b="18554"/>
          <a:stretch>
            <a:fillRect/>
          </a:stretch>
        </p:blipFill>
        <p:spPr>
          <a:xfrm>
            <a:off x="1547446" y="2115423"/>
            <a:ext cx="9097108" cy="299777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FA79430-B4E0-B42E-8C0F-5A1885976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(4)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F4323B-2C02-8C34-3575-D5DB4393895D}"/>
              </a:ext>
            </a:extLst>
          </p:cNvPr>
          <p:cNvSpPr txBox="1"/>
          <p:nvPr/>
        </p:nvSpPr>
        <p:spPr>
          <a:xfrm>
            <a:off x="1384882" y="1638801"/>
            <a:ext cx="3882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/>
              <a:t>Series</a:t>
            </a:r>
            <a:r>
              <a:rPr lang="ko-KR" altLang="en-US" sz="2400" dirty="0"/>
              <a:t>의 </a:t>
            </a:r>
            <a:r>
              <a:rPr lang="ko-KR" altLang="en-US" sz="2400" dirty="0" err="1"/>
              <a:t>딕셔너리로</a:t>
            </a:r>
            <a:r>
              <a:rPr lang="ko-KR" altLang="en-US" sz="2400" dirty="0"/>
              <a:t> 생성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0244E8-665D-824A-FAE6-13E94FC4F722}"/>
              </a:ext>
            </a:extLst>
          </p:cNvPr>
          <p:cNvSpPr txBox="1"/>
          <p:nvPr/>
        </p:nvSpPr>
        <p:spPr>
          <a:xfrm>
            <a:off x="1430473" y="5093596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각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Series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컬럼으로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들어감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(index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자동 정렬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52B36E-842C-1C5B-0723-491321743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513" y="4171549"/>
            <a:ext cx="1810003" cy="1276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882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B9528-E5E6-B1F0-6EA3-EF39DD7D4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E92F23-B686-4F81-F166-A54D3039A214}"/>
              </a:ext>
            </a:extLst>
          </p:cNvPr>
          <p:cNvSpPr txBox="1"/>
          <p:nvPr/>
        </p:nvSpPr>
        <p:spPr>
          <a:xfrm>
            <a:off x="3514226" y="2600493"/>
            <a:ext cx="51635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Pandas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63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AA931-06B1-73EB-9F21-1213781B1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55C8AB5-1C95-4675-DBD8-498AF3E1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(5)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1D8537-C486-8E16-38C6-DAB27CFDF4AC}"/>
              </a:ext>
            </a:extLst>
          </p:cNvPr>
          <p:cNvSpPr txBox="1"/>
          <p:nvPr/>
        </p:nvSpPr>
        <p:spPr>
          <a:xfrm>
            <a:off x="1384882" y="1748212"/>
            <a:ext cx="43437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/>
              <a:t>CSV, </a:t>
            </a:r>
            <a:r>
              <a:rPr lang="ko-KR" altLang="en-US" sz="2400" dirty="0"/>
              <a:t>엑셀 등 파일로부터 생성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308BCB-22C9-FCFB-C08E-98DE30686D75}"/>
              </a:ext>
            </a:extLst>
          </p:cNvPr>
          <p:cNvSpPr txBox="1"/>
          <p:nvPr/>
        </p:nvSpPr>
        <p:spPr>
          <a:xfrm>
            <a:off x="1430472" y="4601227"/>
            <a:ext cx="9243877" cy="834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read_csv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파일에서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DataFrame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CSV(Comma-Separated Values) :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데이터를 쉼표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(,)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구분하여 저장하는 텍스트 기반의 표 형식 파일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D92D18-B8B1-042C-DDE8-29166072A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t="21806" r="7560" b="21953"/>
          <a:stretch>
            <a:fillRect/>
          </a:stretch>
        </p:blipFill>
        <p:spPr>
          <a:xfrm>
            <a:off x="1524000" y="2260396"/>
            <a:ext cx="9150350" cy="23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01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69B0B-110D-5BF4-8ED1-065142D90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B22C49-4F9E-A4B2-69B4-DE384240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ko-KR" altLang="en-US" dirty="0"/>
              <a:t>의 주요 속성 및 메서드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DE4DC-A11B-F5CA-A197-49FF38503A67}"/>
              </a:ext>
            </a:extLst>
          </p:cNvPr>
          <p:cNvSpPr txBox="1"/>
          <p:nvPr/>
        </p:nvSpPr>
        <p:spPr>
          <a:xfrm>
            <a:off x="860135" y="1292503"/>
            <a:ext cx="5531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의 주요 속성</a:t>
            </a:r>
            <a:r>
              <a:rPr lang="en-US" altLang="ko-KR" sz="2400" dirty="0"/>
              <a:t>/</a:t>
            </a:r>
            <a:r>
              <a:rPr lang="ko-KR" altLang="en-US" sz="2400" dirty="0"/>
              <a:t>메서드 목록</a:t>
            </a:r>
            <a:endParaRPr lang="en-US" altLang="ko-KR" sz="2400" dirty="0"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C24E1D-EF82-143D-1749-24CFF7481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970806"/>
              </p:ext>
            </p:extLst>
          </p:nvPr>
        </p:nvGraphicFramePr>
        <p:xfrm>
          <a:off x="1014046" y="1754168"/>
          <a:ext cx="10163908" cy="3951660"/>
        </p:xfrm>
        <a:graphic>
          <a:graphicData uri="http://schemas.openxmlformats.org/drawingml/2006/table">
            <a:tbl>
              <a:tblPr/>
              <a:tblGrid>
                <a:gridCol w="2616827">
                  <a:extLst>
                    <a:ext uri="{9D8B030D-6E8A-4147-A177-3AD203B41FA5}">
                      <a16:colId xmlns:a16="http://schemas.microsoft.com/office/drawing/2014/main" val="4068686696"/>
                    </a:ext>
                  </a:extLst>
                </a:gridCol>
                <a:gridCol w="7547081">
                  <a:extLst>
                    <a:ext uri="{9D8B030D-6E8A-4147-A177-3AD203B41FA5}">
                      <a16:colId xmlns:a16="http://schemas.microsoft.com/office/drawing/2014/main" val="1644121531"/>
                    </a:ext>
                  </a:extLst>
                </a:gridCol>
              </a:tblGrid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속성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메서드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066769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.shape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행 개수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열 개수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043291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.columns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컬럼명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Index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객체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429741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.index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행 인덱스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(Index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객체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413109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.dtypes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각 컬럼의 데이터 타입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602366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.info()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DataFrame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전체 정보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행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타입 등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222493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.head()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상위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개 행 미리보기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73799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.tail()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하위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개 행 미리보기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786986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.values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실제 데이터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(NumPy 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차원 배열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0918441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.describe()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수치형 컬럼에 대한 요약 통계량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1718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756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AE33-0B17-575E-E4B6-44E85D79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E8FCDA7-2B9B-CE9C-9D90-BD59F944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ko-KR" altLang="en-US" dirty="0"/>
              <a:t>의 주요 속성 및 메서드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D1DF1-C0D0-1E3A-C7D8-CA7F23AEBB1F}"/>
              </a:ext>
            </a:extLst>
          </p:cNvPr>
          <p:cNvSpPr txBox="1"/>
          <p:nvPr/>
        </p:nvSpPr>
        <p:spPr>
          <a:xfrm>
            <a:off x="290863" y="1531259"/>
            <a:ext cx="61490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의 주요 속성</a:t>
            </a:r>
            <a:r>
              <a:rPr lang="en-US" altLang="ko-KR" sz="2400" dirty="0"/>
              <a:t>/</a:t>
            </a:r>
            <a:r>
              <a:rPr lang="ko-KR" altLang="en-US" sz="2400" dirty="0"/>
              <a:t>메서드 사용 예시</a:t>
            </a:r>
            <a:r>
              <a:rPr lang="en-US" altLang="ko-KR" sz="2400" dirty="0"/>
              <a:t>(1)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FED901-5F26-C431-F804-0182DB4F9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3" t="13105" r="7537" b="12934"/>
          <a:stretch>
            <a:fillRect/>
          </a:stretch>
        </p:blipFill>
        <p:spPr>
          <a:xfrm>
            <a:off x="442791" y="1992924"/>
            <a:ext cx="6291384" cy="35078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C2E81B-D5B4-DB42-C252-2CB10115F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671" y="2563448"/>
            <a:ext cx="4979727" cy="253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16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7415-70D1-D0D2-6544-159BB5243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599D0-FE4B-8131-BE8D-7FD541CF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</a:t>
            </a:r>
            <a:r>
              <a:rPr lang="en-US" altLang="ko-KR" dirty="0" err="1">
                <a:solidFill>
                  <a:schemeClr val="accent2"/>
                </a:solidFill>
              </a:rPr>
              <a:t>DataFrame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연습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D5BFF93-09E8-3C84-BD13-2CBF1BBE5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다음 데이터로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을 생성하고</a:t>
            </a:r>
            <a:r>
              <a:rPr lang="en-US" altLang="ko-KR" sz="2400" dirty="0"/>
              <a:t>, </a:t>
            </a:r>
            <a:r>
              <a:rPr lang="ko-KR" altLang="en-US" sz="2400" dirty="0"/>
              <a:t>컬럼명을 </a:t>
            </a:r>
            <a:r>
              <a:rPr lang="en-US" altLang="ko-KR" sz="2400" dirty="0"/>
              <a:t>'</a:t>
            </a:r>
            <a:r>
              <a:rPr lang="ko-KR" altLang="en-US" sz="2400" dirty="0"/>
              <a:t>이름</a:t>
            </a:r>
            <a:r>
              <a:rPr lang="en-US" altLang="ko-KR" sz="2400" dirty="0"/>
              <a:t>', '</a:t>
            </a:r>
            <a:r>
              <a:rPr lang="ko-KR" altLang="en-US" sz="2400" dirty="0"/>
              <a:t>나이</a:t>
            </a:r>
            <a:r>
              <a:rPr lang="en-US" altLang="ko-KR" sz="2400" dirty="0"/>
              <a:t>', '</a:t>
            </a:r>
            <a:r>
              <a:rPr lang="ko-KR" altLang="en-US" sz="2400" dirty="0"/>
              <a:t>도시</a:t>
            </a:r>
            <a:r>
              <a:rPr lang="en-US" altLang="ko-KR" sz="2400" dirty="0"/>
              <a:t>'</a:t>
            </a:r>
            <a:r>
              <a:rPr lang="ko-KR" altLang="en-US" sz="2400" dirty="0"/>
              <a:t>로 지정하세요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[['</a:t>
            </a:r>
            <a:r>
              <a:rPr lang="ko-KR" altLang="en-US" sz="2000" dirty="0"/>
              <a:t>홍길동</a:t>
            </a:r>
            <a:r>
              <a:rPr lang="en-US" altLang="ko-KR" sz="2000" dirty="0"/>
              <a:t>', 28, '</a:t>
            </a:r>
            <a:r>
              <a:rPr lang="ko-KR" altLang="en-US" sz="2000" dirty="0"/>
              <a:t>서울</a:t>
            </a:r>
            <a:r>
              <a:rPr lang="en-US" altLang="ko-KR" sz="2000" dirty="0"/>
              <a:t>'], ['</a:t>
            </a:r>
            <a:r>
              <a:rPr lang="ko-KR" altLang="en-US" sz="2000" dirty="0"/>
              <a:t>김철수</a:t>
            </a:r>
            <a:r>
              <a:rPr lang="en-US" altLang="ko-KR" sz="2000" dirty="0"/>
              <a:t>', 33, '</a:t>
            </a:r>
            <a:r>
              <a:rPr lang="ko-KR" altLang="en-US" sz="2000" dirty="0"/>
              <a:t>부산</a:t>
            </a:r>
            <a:r>
              <a:rPr lang="en-US" altLang="ko-KR" sz="2000" dirty="0"/>
              <a:t>'], ['</a:t>
            </a:r>
            <a:r>
              <a:rPr lang="ko-KR" altLang="en-US" sz="2000" dirty="0"/>
              <a:t>이영희</a:t>
            </a:r>
            <a:r>
              <a:rPr lang="en-US" altLang="ko-KR" sz="2000" dirty="0"/>
              <a:t>', 25, '</a:t>
            </a:r>
            <a:r>
              <a:rPr lang="ko-KR" altLang="en-US" sz="2000" dirty="0"/>
              <a:t>대구</a:t>
            </a:r>
            <a:r>
              <a:rPr lang="en-US" altLang="ko-KR" sz="2000" dirty="0"/>
              <a:t>']]</a:t>
            </a:r>
            <a:r>
              <a:rPr lang="en-US" altLang="ko-KR" sz="1600" dirty="0"/>
              <a:t>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아래와 같은 </a:t>
            </a:r>
            <a:r>
              <a:rPr lang="ko-KR" altLang="en-US" sz="2400" dirty="0" err="1"/>
              <a:t>딕셔너리로</a:t>
            </a:r>
            <a:r>
              <a:rPr lang="ko-KR" altLang="en-US" sz="2400" dirty="0"/>
              <a:t>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을 생성하세요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{'A': [1, 2, 3], 'B': [4, 5, 6]}</a:t>
            </a:r>
            <a:endParaRPr lang="en-US" altLang="ko-KR" sz="16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아래 데이터를 사용해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을 만드세요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[{'</a:t>
            </a:r>
            <a:r>
              <a:rPr lang="ko-KR" altLang="en-US" sz="2000" dirty="0"/>
              <a:t>과목</a:t>
            </a:r>
            <a:r>
              <a:rPr lang="en-US" altLang="ko-KR" sz="2000" dirty="0"/>
              <a:t>': '</a:t>
            </a:r>
            <a:r>
              <a:rPr lang="ko-KR" altLang="en-US" sz="2000" dirty="0"/>
              <a:t>수학</a:t>
            </a:r>
            <a:r>
              <a:rPr lang="en-US" altLang="ko-KR" sz="2000" dirty="0"/>
              <a:t>', '</a:t>
            </a:r>
            <a:r>
              <a:rPr lang="ko-KR" altLang="en-US" sz="2000" dirty="0"/>
              <a:t>점수</a:t>
            </a:r>
            <a:r>
              <a:rPr lang="en-US" altLang="ko-KR" sz="2000" dirty="0"/>
              <a:t>': 90}, {'</a:t>
            </a:r>
            <a:r>
              <a:rPr lang="ko-KR" altLang="en-US" sz="2000" dirty="0"/>
              <a:t>과목</a:t>
            </a:r>
            <a:r>
              <a:rPr lang="en-US" altLang="ko-KR" sz="2000" dirty="0"/>
              <a:t>': '</a:t>
            </a:r>
            <a:r>
              <a:rPr lang="ko-KR" altLang="en-US" sz="2000" dirty="0"/>
              <a:t>영어</a:t>
            </a:r>
            <a:r>
              <a:rPr lang="en-US" altLang="ko-KR" sz="2000" dirty="0"/>
              <a:t>', '</a:t>
            </a:r>
            <a:r>
              <a:rPr lang="ko-KR" altLang="en-US" sz="2000" dirty="0"/>
              <a:t>점수</a:t>
            </a:r>
            <a:r>
              <a:rPr lang="en-US" altLang="ko-KR" sz="2000" dirty="0"/>
              <a:t>': 85}, {'</a:t>
            </a:r>
            <a:r>
              <a:rPr lang="ko-KR" altLang="en-US" sz="2000" dirty="0"/>
              <a:t>과목</a:t>
            </a:r>
            <a:r>
              <a:rPr lang="en-US" altLang="ko-KR" sz="2000" dirty="0"/>
              <a:t>': '</a:t>
            </a:r>
            <a:r>
              <a:rPr lang="ko-KR" altLang="en-US" sz="2000" dirty="0"/>
              <a:t>과학</a:t>
            </a:r>
            <a:r>
              <a:rPr lang="en-US" altLang="ko-KR" sz="2000" dirty="0"/>
              <a:t>', '</a:t>
            </a:r>
            <a:r>
              <a:rPr lang="ko-KR" altLang="en-US" sz="2000" dirty="0"/>
              <a:t>점수</a:t>
            </a:r>
            <a:r>
              <a:rPr lang="en-US" altLang="ko-KR" sz="2000" dirty="0"/>
              <a:t>': 95}]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/>
              <a:t>아래 데이터를 사용해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을 생성하되</a:t>
            </a:r>
            <a:r>
              <a:rPr lang="en-US" altLang="ko-KR" sz="2400" dirty="0"/>
              <a:t>, </a:t>
            </a:r>
            <a:r>
              <a:rPr lang="ko-KR" altLang="en-US" sz="2400" dirty="0"/>
              <a:t>인덱스를 </a:t>
            </a:r>
            <a:r>
              <a:rPr lang="en-US" altLang="ko-KR" sz="2400" dirty="0"/>
              <a:t>['</a:t>
            </a:r>
            <a:r>
              <a:rPr lang="ko-KR" altLang="en-US" sz="2400" dirty="0"/>
              <a:t>학생</a:t>
            </a:r>
            <a:r>
              <a:rPr lang="en-US" altLang="ko-KR" sz="2400" dirty="0"/>
              <a:t>1', '</a:t>
            </a:r>
            <a:r>
              <a:rPr lang="ko-KR" altLang="en-US" sz="2400" dirty="0"/>
              <a:t>학생</a:t>
            </a:r>
            <a:r>
              <a:rPr lang="en-US" altLang="ko-KR" sz="2400" dirty="0"/>
              <a:t>2', '</a:t>
            </a:r>
            <a:r>
              <a:rPr lang="ko-KR" altLang="en-US" sz="2400" dirty="0"/>
              <a:t>학생</a:t>
            </a:r>
            <a:r>
              <a:rPr lang="en-US" altLang="ko-KR" sz="2400" dirty="0"/>
              <a:t>3']</a:t>
            </a:r>
            <a:r>
              <a:rPr lang="ko-KR" altLang="en-US" sz="2400" dirty="0"/>
              <a:t>으로 지정하세요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{'</a:t>
            </a:r>
            <a:r>
              <a:rPr lang="ko-KR" altLang="en-US" sz="1800" dirty="0"/>
              <a:t>이름</a:t>
            </a:r>
            <a:r>
              <a:rPr lang="en-US" altLang="ko-KR" sz="1800" dirty="0"/>
              <a:t>': ['</a:t>
            </a:r>
            <a:r>
              <a:rPr lang="ko-KR" altLang="en-US" sz="1800" dirty="0"/>
              <a:t>민수</a:t>
            </a:r>
            <a:r>
              <a:rPr lang="en-US" altLang="ko-KR" sz="1800" dirty="0"/>
              <a:t>', '</a:t>
            </a:r>
            <a:r>
              <a:rPr lang="ko-KR" altLang="en-US" sz="1800" dirty="0"/>
              <a:t>영희</a:t>
            </a:r>
            <a:r>
              <a:rPr lang="en-US" altLang="ko-KR" sz="1800" dirty="0"/>
              <a:t>', '</a:t>
            </a:r>
            <a:r>
              <a:rPr lang="ko-KR" altLang="en-US" sz="1800" dirty="0"/>
              <a:t>철수</a:t>
            </a:r>
            <a:r>
              <a:rPr lang="en-US" altLang="ko-KR" sz="1800" dirty="0"/>
              <a:t>'], '</a:t>
            </a:r>
            <a:r>
              <a:rPr lang="ko-KR" altLang="en-US" sz="1800" dirty="0"/>
              <a:t>점수</a:t>
            </a:r>
            <a:r>
              <a:rPr lang="en-US" altLang="ko-KR" sz="1800" dirty="0"/>
              <a:t>': [80, 92, 77]}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ADBC4-45C8-4302-B51F-A77704F24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606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AB24A-D690-BD3B-486E-E594F040E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85C12-B379-14B8-C964-B820E380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</a:t>
            </a:r>
            <a:r>
              <a:rPr lang="en-US" altLang="ko-KR" dirty="0" err="1">
                <a:solidFill>
                  <a:schemeClr val="accent2"/>
                </a:solidFill>
              </a:rPr>
              <a:t>DataFrame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연습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BDAC22D-E0B7-5639-9BA2-CCFD44352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2400" dirty="0"/>
              <a:t>아래 </a:t>
            </a:r>
            <a:r>
              <a:rPr lang="en-US" altLang="ko-KR" sz="2400" dirty="0"/>
              <a:t>Series </a:t>
            </a:r>
            <a:r>
              <a:rPr lang="ko-KR" altLang="en-US" sz="2400" dirty="0"/>
              <a:t>객체 </a:t>
            </a:r>
            <a:r>
              <a:rPr lang="en-US" altLang="ko-KR" sz="2400" dirty="0"/>
              <a:t>2</a:t>
            </a:r>
            <a:r>
              <a:rPr lang="ko-KR" altLang="en-US" sz="2400" dirty="0"/>
              <a:t>개를 이용해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을 만드세요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kor = </a:t>
            </a:r>
            <a:r>
              <a:rPr lang="en-US" altLang="ko-KR" sz="2000" dirty="0" err="1"/>
              <a:t>pd.Series</a:t>
            </a:r>
            <a:r>
              <a:rPr lang="en-US" altLang="ko-KR" sz="2000" dirty="0"/>
              <a:t>([90, 85, 80], index=['a', 'b', 'c'])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eng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pd.Series</a:t>
            </a:r>
            <a:r>
              <a:rPr lang="en-US" altLang="ko-KR" sz="2000" dirty="0"/>
              <a:t>([95, 88, 82], index=['a', 'b', 'c'])</a:t>
            </a:r>
            <a:r>
              <a:rPr lang="en-US" altLang="ko-KR" sz="1200" dirty="0"/>
              <a:t> </a:t>
            </a:r>
          </a:p>
          <a:p>
            <a:pPr marL="514350" indent="-514350">
              <a:lnSpc>
                <a:spcPct val="150000"/>
              </a:lnSpc>
              <a:buAutoNum type="arabicPeriod" startAt="5"/>
            </a:pPr>
            <a:r>
              <a:rPr lang="ko-KR" altLang="en-US" sz="2400" dirty="0"/>
              <a:t>아래 </a:t>
            </a:r>
            <a:r>
              <a:rPr lang="ko-KR" altLang="en-US" sz="2400" dirty="0" err="1"/>
              <a:t>딕셔너리로</a:t>
            </a:r>
            <a:r>
              <a:rPr lang="ko-KR" altLang="en-US" sz="2400" dirty="0"/>
              <a:t>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을 만들고</a:t>
            </a:r>
            <a:r>
              <a:rPr lang="en-US" altLang="ko-KR" sz="2400" dirty="0"/>
              <a:t>, </a:t>
            </a:r>
            <a:r>
              <a:rPr lang="ko-KR" altLang="en-US" sz="2400" dirty="0"/>
              <a:t>컬럼 순서를 </a:t>
            </a:r>
            <a:r>
              <a:rPr lang="en-US" altLang="ko-KR" sz="2400" dirty="0"/>
              <a:t>['B', 'A']</a:t>
            </a:r>
            <a:r>
              <a:rPr lang="ko-KR" altLang="en-US" sz="2400" dirty="0"/>
              <a:t>로 지정해 출력하세요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{'A': [1, 2], 'B': [3, 4]}</a:t>
            </a:r>
            <a:endParaRPr lang="en-US" altLang="ko-KR" sz="1200" dirty="0"/>
          </a:p>
          <a:p>
            <a:pPr marL="514350" indent="-514350">
              <a:lnSpc>
                <a:spcPct val="150000"/>
              </a:lnSpc>
              <a:buAutoNum type="arabicPeriod" startAt="5"/>
            </a:pPr>
            <a:r>
              <a:rPr lang="ko-KR" altLang="en-US" sz="2400" dirty="0"/>
              <a:t>데이터를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으로 만들고</a:t>
            </a:r>
            <a:r>
              <a:rPr lang="en-US" altLang="ko-KR" sz="2400" dirty="0"/>
              <a:t>, </a:t>
            </a:r>
            <a:r>
              <a:rPr lang="ko-KR" altLang="en-US" sz="2400" dirty="0"/>
              <a:t>컬럼명을 </a:t>
            </a:r>
            <a:r>
              <a:rPr lang="en-US" altLang="ko-KR" sz="2400" dirty="0"/>
              <a:t>['product', 'price', 'stock']</a:t>
            </a:r>
            <a:r>
              <a:rPr lang="ko-KR" altLang="en-US" sz="2400" dirty="0"/>
              <a:t>으로 변경하세요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[['</a:t>
            </a:r>
            <a:r>
              <a:rPr lang="ko-KR" altLang="en-US" sz="2000" dirty="0"/>
              <a:t>펜</a:t>
            </a:r>
            <a:r>
              <a:rPr lang="en-US" altLang="ko-KR" sz="2000" dirty="0"/>
              <a:t>', 1000, 50], ['</a:t>
            </a:r>
            <a:r>
              <a:rPr lang="ko-KR" altLang="en-US" sz="2000" dirty="0"/>
              <a:t>노트</a:t>
            </a:r>
            <a:r>
              <a:rPr lang="en-US" altLang="ko-KR" sz="2000" dirty="0"/>
              <a:t>', 2000, 30]]</a:t>
            </a:r>
          </a:p>
          <a:p>
            <a:pPr marL="514350" indent="-514350">
              <a:lnSpc>
                <a:spcPct val="150000"/>
              </a:lnSpc>
              <a:buAutoNum type="arabicPeriod" startAt="5"/>
            </a:pPr>
            <a:r>
              <a:rPr lang="ko-KR" altLang="en-US" sz="2400" dirty="0"/>
              <a:t>아래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을 생성한 뒤</a:t>
            </a:r>
            <a:r>
              <a:rPr lang="en-US" altLang="ko-KR" sz="2400" dirty="0"/>
              <a:t>, '</a:t>
            </a:r>
            <a:r>
              <a:rPr lang="ko-KR" altLang="en-US" sz="2400" dirty="0"/>
              <a:t>국가</a:t>
            </a:r>
            <a:r>
              <a:rPr lang="en-US" altLang="ko-KR" sz="2400" dirty="0"/>
              <a:t>' </a:t>
            </a:r>
            <a:r>
              <a:rPr lang="ko-KR" altLang="en-US" sz="2400" dirty="0"/>
              <a:t>컬럼만 추출하세요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{'</a:t>
            </a:r>
            <a:r>
              <a:rPr lang="ko-KR" altLang="en-US" sz="2000" dirty="0"/>
              <a:t>국가</a:t>
            </a:r>
            <a:r>
              <a:rPr lang="en-US" altLang="ko-KR" sz="2000" dirty="0"/>
              <a:t>': ['</a:t>
            </a:r>
            <a:r>
              <a:rPr lang="ko-KR" altLang="en-US" sz="2000" dirty="0"/>
              <a:t>한국</a:t>
            </a:r>
            <a:r>
              <a:rPr lang="en-US" altLang="ko-KR" sz="2000" dirty="0"/>
              <a:t>', '</a:t>
            </a:r>
            <a:r>
              <a:rPr lang="ko-KR" altLang="en-US" sz="2000" dirty="0"/>
              <a:t>일본</a:t>
            </a:r>
            <a:r>
              <a:rPr lang="en-US" altLang="ko-KR" sz="2000" dirty="0"/>
              <a:t>', '</a:t>
            </a:r>
            <a:r>
              <a:rPr lang="ko-KR" altLang="en-US" sz="2000" dirty="0"/>
              <a:t>미국</a:t>
            </a:r>
            <a:r>
              <a:rPr lang="en-US" altLang="ko-KR" sz="2000" dirty="0"/>
              <a:t>'], '</a:t>
            </a:r>
            <a:r>
              <a:rPr lang="ko-KR" altLang="en-US" sz="2000" dirty="0"/>
              <a:t>수도</a:t>
            </a:r>
            <a:r>
              <a:rPr lang="en-US" altLang="ko-KR" sz="2000" dirty="0"/>
              <a:t>': ['</a:t>
            </a:r>
            <a:r>
              <a:rPr lang="ko-KR" altLang="en-US" sz="2000" dirty="0"/>
              <a:t>서울</a:t>
            </a:r>
            <a:r>
              <a:rPr lang="en-US" altLang="ko-KR" sz="2000" dirty="0"/>
              <a:t>', '</a:t>
            </a:r>
            <a:r>
              <a:rPr lang="ko-KR" altLang="en-US" sz="2000" dirty="0"/>
              <a:t>도쿄</a:t>
            </a:r>
            <a:r>
              <a:rPr lang="en-US" altLang="ko-KR" sz="2000" dirty="0"/>
              <a:t>', '</a:t>
            </a:r>
            <a:r>
              <a:rPr lang="ko-KR" altLang="en-US" sz="2000" dirty="0"/>
              <a:t>워싱턴</a:t>
            </a:r>
            <a:r>
              <a:rPr lang="en-US" altLang="ko-KR" sz="2000" dirty="0"/>
              <a:t>']}</a:t>
            </a:r>
            <a:endParaRPr lang="en-US" altLang="ko-KR" sz="1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840003-F7C3-D68B-BB4B-B9453C0D4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824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78C31-999C-BDCD-D69F-743035F29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D2C4EA-D125-DFF3-AF75-D41469E45623}"/>
              </a:ext>
            </a:extLst>
          </p:cNvPr>
          <p:cNvSpPr txBox="1"/>
          <p:nvPr/>
        </p:nvSpPr>
        <p:spPr>
          <a:xfrm>
            <a:off x="3567126" y="2600493"/>
            <a:ext cx="5057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입출력 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56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5F726-71C9-E541-2066-1D1541752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6067C85-F1A5-2A4F-72D0-55289502F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입출력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E5DEC831-FC46-AF75-5EC9-EA02047D4D41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데이터 분석은 다양한 데이터 소스에서 데이터를 불러오고</a:t>
            </a:r>
            <a:r>
              <a:rPr lang="en-US" altLang="ko-KR" dirty="0"/>
              <a:t>, </a:t>
            </a:r>
            <a:r>
              <a:rPr lang="ko-KR" altLang="en-US" dirty="0"/>
              <a:t>가공한 데이터를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다시 파일로 저장하는 과정을 반드시 거칩니다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</a:t>
            </a:r>
            <a:r>
              <a:rPr lang="en-US" altLang="ko-KR" dirty="0"/>
              <a:t>Pandas</a:t>
            </a:r>
            <a:r>
              <a:rPr lang="ko-KR" altLang="en-US" dirty="0"/>
              <a:t>는 </a:t>
            </a:r>
            <a:r>
              <a:rPr lang="en-US" altLang="ko-KR" dirty="0"/>
              <a:t>CSV, Excel, JSON </a:t>
            </a:r>
            <a:r>
              <a:rPr lang="ko-KR" altLang="en-US" dirty="0"/>
              <a:t>등 여러 포맷의 입출력 기능을 매우 강력하게 지원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051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1DF5F-094C-3FFB-F21D-892A5B5B2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4316849-9DDB-5A96-ABCB-07B9D042F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 불러오기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2DF2B10-20EF-6E08-EA17-100897640314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pd.read_csv</a:t>
            </a:r>
            <a:r>
              <a:rPr lang="en-US" altLang="ko-KR" dirty="0"/>
              <a:t>('</a:t>
            </a:r>
            <a:r>
              <a:rPr lang="ko-KR" altLang="en-US" dirty="0"/>
              <a:t>파일경로</a:t>
            </a:r>
            <a:r>
              <a:rPr lang="en-US" altLang="ko-KR" dirty="0"/>
              <a:t>/</a:t>
            </a:r>
            <a:r>
              <a:rPr lang="ko-KR" altLang="en-US" dirty="0"/>
              <a:t>파일명</a:t>
            </a:r>
            <a:r>
              <a:rPr lang="en-US" altLang="ko-KR" dirty="0"/>
              <a:t>.csv', </a:t>
            </a:r>
            <a:r>
              <a:rPr lang="ko-KR" altLang="en-US" dirty="0"/>
              <a:t>옵션</a:t>
            </a:r>
            <a:r>
              <a:rPr lang="en-US" altLang="ko-KR" dirty="0"/>
              <a:t>...)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주요 옵션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sep</a:t>
            </a:r>
            <a:r>
              <a:rPr lang="en-US" altLang="ko-KR" dirty="0"/>
              <a:t>: </a:t>
            </a:r>
            <a:r>
              <a:rPr lang="ko-KR" altLang="en-US" dirty="0" err="1"/>
              <a:t>구분자</a:t>
            </a:r>
            <a:r>
              <a:rPr lang="ko-KR" altLang="en-US" dirty="0"/>
              <a:t> 지정</a:t>
            </a:r>
            <a:r>
              <a:rPr lang="en-US" altLang="ko-KR" dirty="0"/>
              <a:t>(</a:t>
            </a:r>
            <a:r>
              <a:rPr lang="ko-KR" altLang="en-US" dirty="0"/>
              <a:t>기본값 </a:t>
            </a:r>
            <a:r>
              <a:rPr lang="en-US" altLang="ko-KR" dirty="0"/>
              <a:t>,)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encoding: </a:t>
            </a:r>
            <a:r>
              <a:rPr lang="ko-KR" altLang="en-US" dirty="0"/>
              <a:t>문자 인코딩 지정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'utf-8', 'cp949')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header: </a:t>
            </a:r>
            <a:r>
              <a:rPr lang="ko-KR" altLang="en-US" dirty="0"/>
              <a:t>헤더</a:t>
            </a:r>
            <a:r>
              <a:rPr lang="en-US" altLang="ko-KR" dirty="0"/>
              <a:t>(</a:t>
            </a:r>
            <a:r>
              <a:rPr lang="ko-KR" altLang="en-US" dirty="0"/>
              <a:t>열 이름</a:t>
            </a:r>
            <a:r>
              <a:rPr lang="en-US" altLang="ko-KR" dirty="0"/>
              <a:t>) </a:t>
            </a:r>
            <a:r>
              <a:rPr lang="ko-KR" altLang="en-US" dirty="0"/>
              <a:t>지정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index_col</a:t>
            </a:r>
            <a:r>
              <a:rPr lang="en-US" altLang="ko-KR" dirty="0"/>
              <a:t>: </a:t>
            </a:r>
            <a:r>
              <a:rPr lang="ko-KR" altLang="en-US" dirty="0"/>
              <a:t>특정 열을 인덱스로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9451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DA475-CCF1-D377-A68D-44631D22E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75AA941-A34D-EA45-856B-A37560A7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 불러오기</a:t>
            </a:r>
          </a:p>
        </p:txBody>
      </p:sp>
      <p:pic>
        <p:nvPicPr>
          <p:cNvPr id="3" name="그림 2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EDA1304-621F-C8EE-F594-9893C4076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1663" r="10024" b="21558"/>
          <a:stretch>
            <a:fillRect/>
          </a:stretch>
        </p:blipFill>
        <p:spPr>
          <a:xfrm>
            <a:off x="2597285" y="2375078"/>
            <a:ext cx="6997429" cy="2455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A2D5A4-9120-660B-106E-6DAA1B0A1150}"/>
              </a:ext>
            </a:extLst>
          </p:cNvPr>
          <p:cNvSpPr txBox="1"/>
          <p:nvPr/>
        </p:nvSpPr>
        <p:spPr>
          <a:xfrm>
            <a:off x="2477400" y="1840382"/>
            <a:ext cx="6070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 err="1">
                <a:latin typeface="+mn-ea"/>
              </a:rPr>
              <a:t>read_csv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기본 문법</a:t>
            </a:r>
            <a:endParaRPr lang="en-US" altLang="ko-KR" sz="2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E133B-0673-0E10-7129-95A422C2BDCE}"/>
              </a:ext>
            </a:extLst>
          </p:cNvPr>
          <p:cNvSpPr txBox="1"/>
          <p:nvPr/>
        </p:nvSpPr>
        <p:spPr>
          <a:xfrm>
            <a:off x="2524328" y="4744494"/>
            <a:ext cx="6112212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read_csv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파일에서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DataFrame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063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877C4-C444-B372-91C3-80A57AC93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E753E81-F141-E97D-660A-3EC5E074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파일로 저장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BAC178F8-3996-67AE-BC29-C763E5D49CD0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df.to_csv</a:t>
            </a:r>
            <a:r>
              <a:rPr lang="en-US" altLang="ko-KR" dirty="0"/>
              <a:t>('</a:t>
            </a:r>
            <a:r>
              <a:rPr lang="ko-KR" altLang="en-US" dirty="0"/>
              <a:t>저장경로</a:t>
            </a:r>
            <a:r>
              <a:rPr lang="en-US" altLang="ko-KR" dirty="0"/>
              <a:t>/</a:t>
            </a:r>
            <a:r>
              <a:rPr lang="ko-KR" altLang="en-US" dirty="0"/>
              <a:t>파일명</a:t>
            </a:r>
            <a:r>
              <a:rPr lang="en-US" altLang="ko-KR" dirty="0"/>
              <a:t>.csv', </a:t>
            </a:r>
            <a:r>
              <a:rPr lang="ko-KR" altLang="en-US" dirty="0"/>
              <a:t>옵션</a:t>
            </a:r>
            <a:r>
              <a:rPr lang="en-US" altLang="ko-KR" dirty="0"/>
              <a:t>...)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주요 옵션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index: </a:t>
            </a:r>
            <a:r>
              <a:rPr lang="ko-KR" altLang="en-US" dirty="0"/>
              <a:t>인덱스 포함 여부 </a:t>
            </a:r>
            <a:r>
              <a:rPr lang="en-US" altLang="ko-KR" dirty="0"/>
              <a:t>(</a:t>
            </a:r>
            <a:r>
              <a:rPr lang="ko-KR" altLang="en-US" dirty="0"/>
              <a:t>기본값 </a:t>
            </a:r>
            <a:r>
              <a:rPr lang="en-US" altLang="ko-KR" dirty="0"/>
              <a:t>True)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encoding: </a:t>
            </a:r>
            <a:r>
              <a:rPr lang="ko-KR" altLang="en-US" dirty="0"/>
              <a:t>문자 인코딩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sep</a:t>
            </a:r>
            <a:r>
              <a:rPr lang="en-US" altLang="ko-KR" dirty="0"/>
              <a:t>: </a:t>
            </a:r>
            <a:r>
              <a:rPr lang="ko-KR" altLang="en-US" dirty="0" err="1"/>
              <a:t>구분자</a:t>
            </a:r>
            <a:r>
              <a:rPr lang="ko-KR" altLang="en-US" dirty="0"/>
              <a:t>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235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E821-1191-C6F5-9408-D18E2B23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CEE2A-C838-2505-6C5E-A24D9200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80A1F-1998-6B59-3C5E-0CFA4513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36E85F-1F57-FCA4-E39E-3B64E998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62C388B-9BC0-9F6A-7DAA-4A4AFF679B19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24603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파이썬 기반의 강력하고 사용하기 쉬운 데이터 분석 및 조작 라이브러리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구조화된 데이터나 표 형식의 데이터를 빠르고 쉽게 다룰 수 있음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활용분야</a:t>
            </a:r>
            <a:r>
              <a:rPr lang="en-US" altLang="ko-KR" dirty="0"/>
              <a:t>: </a:t>
            </a:r>
            <a:r>
              <a:rPr lang="ko-KR" altLang="en-US" dirty="0"/>
              <a:t>데이터 분석 및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통계 분석 및 리포팅</a:t>
            </a:r>
            <a:r>
              <a:rPr lang="en-US" altLang="ko-KR" dirty="0"/>
              <a:t>, </a:t>
            </a:r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/>
              <a:t>통계</a:t>
            </a:r>
            <a:r>
              <a:rPr lang="en-US" altLang="ko-KR" dirty="0"/>
              <a:t>, </a:t>
            </a:r>
            <a:r>
              <a:rPr lang="ko-KR" altLang="en-US" dirty="0"/>
              <a:t>연구</a:t>
            </a:r>
            <a:r>
              <a:rPr lang="en-US" altLang="ko-KR" dirty="0"/>
              <a:t>, </a:t>
            </a:r>
            <a:r>
              <a:rPr lang="ko-KR" altLang="en-US" dirty="0"/>
              <a:t>빅데이터 등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                       </a:t>
            </a:r>
            <a:r>
              <a:rPr lang="ko-KR" altLang="en-US" dirty="0"/>
              <a:t>다양한 산업 분야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F75BEB-85AE-4B4B-E706-51E01A208507}"/>
              </a:ext>
            </a:extLst>
          </p:cNvPr>
          <p:cNvSpPr/>
          <p:nvPr/>
        </p:nvSpPr>
        <p:spPr>
          <a:xfrm>
            <a:off x="892628" y="4003414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“"Pandas is a fast, powerful, flexible and easy to use open source data analysis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and manipulation tool, built on top of the Python programming language."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Pandas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2956890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A51A1-E256-EF34-6333-2E9A4D1E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734AF2-84FA-3C4A-70AE-C526544E8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t="15243" r="7731" b="15297"/>
          <a:stretch>
            <a:fillRect/>
          </a:stretch>
        </p:blipFill>
        <p:spPr>
          <a:xfrm>
            <a:off x="1278467" y="1696673"/>
            <a:ext cx="9635066" cy="423994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6B94473-580C-7A1D-D2DA-7440829A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파일로 저장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D09E2-A15A-3610-5B95-3AF8363C719D}"/>
              </a:ext>
            </a:extLst>
          </p:cNvPr>
          <p:cNvSpPr txBox="1"/>
          <p:nvPr/>
        </p:nvSpPr>
        <p:spPr>
          <a:xfrm>
            <a:off x="1125806" y="1201063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/>
              <a:t>CSV </a:t>
            </a:r>
            <a:r>
              <a:rPr lang="ko-KR" altLang="en-US" sz="2400" dirty="0"/>
              <a:t>파일로 저장 예시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7333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6215E-A735-08BD-E14E-086415988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68093E7-EC9B-BC45-145F-A3E45F09B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Excel </a:t>
            </a:r>
            <a:r>
              <a:rPr lang="ko-KR" altLang="en-US" dirty="0"/>
              <a:t>파일 불러오기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FA4FBBD-2359-FA53-0A9D-C33D77298040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df</a:t>
            </a:r>
            <a:r>
              <a:rPr lang="en-US" altLang="ko-KR" dirty="0"/>
              <a:t> = </a:t>
            </a:r>
            <a:r>
              <a:rPr lang="en-US" altLang="ko-KR" dirty="0" err="1"/>
              <a:t>pd.read_excel</a:t>
            </a:r>
            <a:r>
              <a:rPr lang="en-US" altLang="ko-KR" dirty="0"/>
              <a:t>('</a:t>
            </a:r>
            <a:r>
              <a:rPr lang="ko-KR" altLang="en-US" dirty="0"/>
              <a:t>파일경로</a:t>
            </a:r>
            <a:r>
              <a:rPr lang="en-US" altLang="ko-KR" dirty="0"/>
              <a:t>/</a:t>
            </a:r>
            <a:r>
              <a:rPr lang="ko-KR" altLang="en-US" dirty="0"/>
              <a:t>파일명</a:t>
            </a:r>
            <a:r>
              <a:rPr lang="en-US" altLang="ko-KR" dirty="0"/>
              <a:t>.xlsx', </a:t>
            </a:r>
            <a:r>
              <a:rPr lang="ko-KR" altLang="en-US" dirty="0"/>
              <a:t>옵션</a:t>
            </a:r>
            <a:r>
              <a:rPr lang="en-US" altLang="ko-KR" dirty="0"/>
              <a:t>...)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주요 옵션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sheet_name</a:t>
            </a:r>
            <a:r>
              <a:rPr lang="en-US" altLang="ko-KR" dirty="0"/>
              <a:t>: </a:t>
            </a:r>
            <a:r>
              <a:rPr lang="ko-KR" altLang="en-US" dirty="0"/>
              <a:t>불러올 시트 이름 또는 번호</a:t>
            </a:r>
            <a:r>
              <a:rPr lang="en-US" altLang="ko-KR" dirty="0"/>
              <a:t>(</a:t>
            </a:r>
            <a:r>
              <a:rPr lang="ko-KR" altLang="en-US" dirty="0"/>
              <a:t>기본값 </a:t>
            </a:r>
            <a:r>
              <a:rPr lang="en-US" altLang="ko-KR" dirty="0"/>
              <a:t>0)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header, </a:t>
            </a:r>
            <a:r>
              <a:rPr lang="en-US" altLang="ko-KR" dirty="0" err="1"/>
              <a:t>index_col</a:t>
            </a:r>
            <a:r>
              <a:rPr lang="en-US" altLang="ko-KR" dirty="0"/>
              <a:t>, </a:t>
            </a:r>
            <a:r>
              <a:rPr lang="en-US" altLang="ko-KR" dirty="0" err="1"/>
              <a:t>usecols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945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FF387-B513-FC7C-6080-28177ECD7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E30521-E0D3-2A0B-D4E9-A114B7DF1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5" y="1054101"/>
            <a:ext cx="8705850" cy="54102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B03FA57-1FFF-FB20-22FA-C1A7B136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Excel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2BF80-3F88-2C02-C38F-891F84AB161D}"/>
              </a:ext>
            </a:extLst>
          </p:cNvPr>
          <p:cNvSpPr txBox="1"/>
          <p:nvPr/>
        </p:nvSpPr>
        <p:spPr>
          <a:xfrm>
            <a:off x="2474158" y="1513630"/>
            <a:ext cx="6070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 err="1">
                <a:latin typeface="+mn-ea"/>
              </a:rPr>
              <a:t>openpyxl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설치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366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3349C-B192-18FE-B70A-0EE67024F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891318E-0D1A-89F5-0292-1D6F4CD9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Excel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37C1A9-5BBD-45EF-20A0-41A7C29FCA0F}"/>
              </a:ext>
            </a:extLst>
          </p:cNvPr>
          <p:cNvSpPr txBox="1"/>
          <p:nvPr/>
        </p:nvSpPr>
        <p:spPr>
          <a:xfrm>
            <a:off x="1131200" y="1344297"/>
            <a:ext cx="6070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 err="1">
                <a:latin typeface="+mn-ea"/>
              </a:rPr>
              <a:t>read_excel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기본 문법</a:t>
            </a:r>
            <a:endParaRPr lang="en-US" altLang="ko-KR" sz="2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D30E6-719D-9D0F-592E-31D990669460}"/>
              </a:ext>
            </a:extLst>
          </p:cNvPr>
          <p:cNvSpPr txBox="1"/>
          <p:nvPr/>
        </p:nvSpPr>
        <p:spPr>
          <a:xfrm>
            <a:off x="1131200" y="4998209"/>
            <a:ext cx="6112212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sheet_name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매출데이터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시트만 불러옴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여러 시트를 동시에 불러오면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딕셔너리로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반환됨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C68059-F752-6F04-0602-1B9DFE274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" t="15314" r="5833" b="15189"/>
          <a:stretch>
            <a:fillRect/>
          </a:stretch>
        </p:blipFill>
        <p:spPr>
          <a:xfrm>
            <a:off x="1273174" y="1849634"/>
            <a:ext cx="9633586" cy="317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64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24631-EA23-E9C2-EB41-E1879B04C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06416B9-38B2-6A81-DE28-FD8435971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Excel </a:t>
            </a:r>
            <a:r>
              <a:rPr lang="ko-KR" altLang="en-US" dirty="0"/>
              <a:t>파일로 저장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33E844E-46C8-59DE-64DB-A295B838C076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df.to_excel</a:t>
            </a:r>
            <a:r>
              <a:rPr lang="en-US" altLang="ko-KR" dirty="0"/>
              <a:t>('</a:t>
            </a:r>
            <a:r>
              <a:rPr lang="ko-KR" altLang="en-US" dirty="0"/>
              <a:t>저장경로</a:t>
            </a:r>
            <a:r>
              <a:rPr lang="en-US" altLang="ko-KR" dirty="0"/>
              <a:t>/</a:t>
            </a:r>
            <a:r>
              <a:rPr lang="ko-KR" altLang="en-US" dirty="0"/>
              <a:t>파일명</a:t>
            </a:r>
            <a:r>
              <a:rPr lang="en-US" altLang="ko-KR" dirty="0"/>
              <a:t>.xlsx', </a:t>
            </a:r>
            <a:r>
              <a:rPr lang="ko-KR" altLang="en-US" dirty="0"/>
              <a:t>옵션</a:t>
            </a:r>
            <a:r>
              <a:rPr lang="en-US" altLang="ko-KR" dirty="0"/>
              <a:t>...)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주요 옵션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index: </a:t>
            </a:r>
            <a:r>
              <a:rPr lang="ko-KR" altLang="en-US" dirty="0"/>
              <a:t>인덱스 포함 여부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sheet_name</a:t>
            </a:r>
            <a:r>
              <a:rPr lang="en-US" altLang="ko-KR" dirty="0"/>
              <a:t>: </a:t>
            </a:r>
            <a:r>
              <a:rPr lang="ko-KR" altLang="en-US" dirty="0"/>
              <a:t>저장할 시트 이름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1908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F5B73-E122-4394-52AA-9D5956AD8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5B599C5-CA11-C134-87C8-D1965618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Excel </a:t>
            </a:r>
            <a:r>
              <a:rPr lang="ko-KR" altLang="en-US" dirty="0"/>
              <a:t>파일로 저장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B5EA-8B0E-4C43-D9E0-9B2D3AEDFE8C}"/>
              </a:ext>
            </a:extLst>
          </p:cNvPr>
          <p:cNvSpPr txBox="1"/>
          <p:nvPr/>
        </p:nvSpPr>
        <p:spPr>
          <a:xfrm>
            <a:off x="1129173" y="1927377"/>
            <a:ext cx="6070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 err="1"/>
              <a:t>to_excel</a:t>
            </a:r>
            <a:r>
              <a:rPr lang="en-US" altLang="ko-KR" sz="2400" dirty="0"/>
              <a:t> </a:t>
            </a:r>
            <a:r>
              <a:rPr lang="ko-KR" altLang="en-US" sz="2400" dirty="0">
                <a:latin typeface="+mn-ea"/>
              </a:rPr>
              <a:t>기본 문법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3" name="그림 2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A2BC99-3E1E-DA2C-4402-064653AE4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" t="18586" r="5905" b="18510"/>
          <a:stretch>
            <a:fillRect/>
          </a:stretch>
        </p:blipFill>
        <p:spPr>
          <a:xfrm>
            <a:off x="1266623" y="2489703"/>
            <a:ext cx="9658754" cy="23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40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814AE-A41C-009D-4C59-48D507149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61C4999-9D11-BB8B-C9D4-3F2052228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파일 입출력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7BBC11C-0772-3E78-C993-A1C2DCBEAFBA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불러오기</a:t>
            </a:r>
            <a:r>
              <a:rPr lang="en-US" altLang="ko-KR" dirty="0"/>
              <a:t>: </a:t>
            </a:r>
            <a:r>
              <a:rPr lang="en-US" altLang="ko-KR" dirty="0" err="1"/>
              <a:t>pd.read_json</a:t>
            </a:r>
            <a:r>
              <a:rPr lang="en-US" altLang="ko-KR" dirty="0"/>
              <a:t>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저장하기</a:t>
            </a:r>
            <a:r>
              <a:rPr lang="en-US" altLang="ko-KR" dirty="0"/>
              <a:t>: </a:t>
            </a:r>
            <a:r>
              <a:rPr lang="en-US" altLang="ko-KR" dirty="0" err="1"/>
              <a:t>df.to_json</a:t>
            </a:r>
            <a:r>
              <a:rPr lang="en-US" altLang="ko-KR" dirty="0"/>
              <a:t>('</a:t>
            </a:r>
            <a:r>
              <a:rPr lang="en-US" altLang="ko-KR" dirty="0" err="1"/>
              <a:t>result.json</a:t>
            </a:r>
            <a:r>
              <a:rPr lang="en-US" altLang="ko-KR" dirty="0"/>
              <a:t>', orient='records', </a:t>
            </a:r>
            <a:r>
              <a:rPr lang="en-US" altLang="ko-KR" dirty="0" err="1"/>
              <a:t>force_ascii</a:t>
            </a:r>
            <a:r>
              <a:rPr lang="en-US" altLang="ko-KR" dirty="0"/>
              <a:t>=False)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orient: JSON </a:t>
            </a:r>
            <a:r>
              <a:rPr lang="ko-KR" altLang="en-US" dirty="0"/>
              <a:t>구조 지정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'records', 'split', 'index')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force_ascii</a:t>
            </a:r>
            <a:r>
              <a:rPr lang="en-US" altLang="ko-KR" dirty="0"/>
              <a:t>=False: </a:t>
            </a:r>
            <a:r>
              <a:rPr lang="ko-KR" altLang="en-US" dirty="0"/>
              <a:t>한글 등 비</a:t>
            </a:r>
            <a:r>
              <a:rPr lang="en-US" altLang="ko-KR" dirty="0"/>
              <a:t>ASCII </a:t>
            </a:r>
            <a:r>
              <a:rPr lang="ko-KR" altLang="en-US" dirty="0"/>
              <a:t>문자 유지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4069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DCAC9-13A0-276D-ED9B-BA5EB1865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DDB4A9-855A-448A-8193-6F7D398A181C}"/>
              </a:ext>
            </a:extLst>
          </p:cNvPr>
          <p:cNvSpPr txBox="1"/>
          <p:nvPr/>
        </p:nvSpPr>
        <p:spPr>
          <a:xfrm>
            <a:off x="2826538" y="2600493"/>
            <a:ext cx="65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탐색과 요약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386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6E5EB-7089-0E45-18F2-F85BE375A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CB87308-57F5-8561-EF57-5F2B1A27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미리보기 </a:t>
            </a:r>
            <a:r>
              <a:rPr lang="en-US" altLang="ko-KR" dirty="0"/>
              <a:t>(head, tail)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04EDE79-9604-EC68-20F6-ECF1F373AC73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DataFrame.head</a:t>
            </a:r>
            <a:r>
              <a:rPr lang="en-US" altLang="ko-KR" dirty="0"/>
              <a:t>(n=5)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첫 번째 </a:t>
            </a:r>
            <a:r>
              <a:rPr lang="en-US" altLang="ko-KR" dirty="0"/>
              <a:t>n</a:t>
            </a:r>
            <a:r>
              <a:rPr lang="ko-KR" altLang="en-US" dirty="0"/>
              <a:t>개 행을 반환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: n=5  </a:t>
            </a:r>
            <a:r>
              <a:rPr lang="ko-KR" altLang="en-US" dirty="0"/>
              <a:t>→ </a:t>
            </a:r>
            <a:r>
              <a:rPr lang="en-US" altLang="ko-KR" dirty="0"/>
              <a:t>5</a:t>
            </a:r>
            <a:r>
              <a:rPr lang="ko-KR" altLang="en-US" dirty="0"/>
              <a:t>개 행 출력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데이터의 전체적인 구조</a:t>
            </a:r>
            <a:r>
              <a:rPr lang="en-US" altLang="ko-KR" dirty="0"/>
              <a:t>, </a:t>
            </a:r>
            <a:r>
              <a:rPr lang="ko-KR" altLang="en-US" dirty="0" err="1"/>
              <a:t>컬럼명</a:t>
            </a:r>
            <a:r>
              <a:rPr lang="en-US" altLang="ko-KR" dirty="0"/>
              <a:t>, </a:t>
            </a:r>
            <a:r>
              <a:rPr lang="ko-KR" altLang="en-US" dirty="0"/>
              <a:t>값의 분포를 빠르게 확인할 때 사용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데이터가 정상적으로 로드되었는지</a:t>
            </a:r>
            <a:r>
              <a:rPr lang="en-US" altLang="ko-KR" dirty="0"/>
              <a:t>, </a:t>
            </a:r>
            <a:r>
              <a:rPr lang="ko-KR" altLang="en-US" dirty="0"/>
              <a:t>컬럼 타입이 예상과 맞는지 등을 체크하는 첫 단계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DataFrame.tail</a:t>
            </a:r>
            <a:r>
              <a:rPr lang="en-US" altLang="ko-KR" dirty="0"/>
              <a:t>(n=5)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마지막 </a:t>
            </a:r>
            <a:r>
              <a:rPr lang="en-US" altLang="ko-KR" dirty="0"/>
              <a:t>n</a:t>
            </a:r>
            <a:r>
              <a:rPr lang="ko-KR" altLang="en-US" dirty="0"/>
              <a:t>개 행을 반환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: n=5 </a:t>
            </a:r>
            <a:r>
              <a:rPr lang="ko-KR" altLang="en-US" dirty="0"/>
              <a:t>→ </a:t>
            </a:r>
            <a:r>
              <a:rPr lang="en-US" altLang="ko-KR" dirty="0"/>
              <a:t>5</a:t>
            </a:r>
            <a:r>
              <a:rPr lang="ko-KR" altLang="en-US" dirty="0"/>
              <a:t>개 행 출력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데이터의 마지막 부분을 확인할 때 유용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인덱스가 제대로 매겨졌는지</a:t>
            </a:r>
            <a:r>
              <a:rPr lang="en-US" altLang="ko-KR" dirty="0"/>
              <a:t>, </a:t>
            </a:r>
            <a:r>
              <a:rPr lang="ko-KR" altLang="en-US" dirty="0" err="1"/>
              <a:t>결측값이나</a:t>
            </a:r>
            <a:r>
              <a:rPr lang="ko-KR" altLang="en-US" dirty="0"/>
              <a:t> 잘못된 데이터가 뒤에 섞여 있는지 확인 가능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56138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F69A0-90BF-EF8F-8F18-8C41CFDEB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A77B47-2D35-C3D0-E05D-3338D6762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3" y="996949"/>
            <a:ext cx="11430000" cy="577215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5E7255A-E400-FF7B-25D6-9BE6BDDA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미리보기 </a:t>
            </a:r>
            <a:r>
              <a:rPr lang="en-US" altLang="ko-KR" dirty="0"/>
              <a:t>(head, tail)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594D3F-994C-13E6-04C3-9F2F9B707185}"/>
              </a:ext>
            </a:extLst>
          </p:cNvPr>
          <p:cNvSpPr txBox="1"/>
          <p:nvPr/>
        </p:nvSpPr>
        <p:spPr>
          <a:xfrm>
            <a:off x="1129173" y="1393977"/>
            <a:ext cx="6070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>
                <a:latin typeface="+mn-ea"/>
              </a:rPr>
              <a:t>head, tail </a:t>
            </a:r>
            <a:r>
              <a:rPr lang="ko-KR" altLang="en-US" sz="2400" dirty="0">
                <a:latin typeface="+mn-ea"/>
              </a:rPr>
              <a:t>기본 문법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9385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4FD95-94C1-B7C9-D4C8-0D701DCA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69DDF-7520-AA76-DFD0-DD0FDD246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r>
              <a:rPr lang="ko-KR" altLang="en-US" dirty="0"/>
              <a:t>의 주요 특징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0DE42-34EB-69E7-369A-54FC8A7C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227FD5-2A0B-9C68-301F-2725E0FE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7131FEB-50FE-B283-7E9E-CBED12E5E3B1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32549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</a:t>
            </a:r>
            <a:r>
              <a:rPr lang="en-US" altLang="ko-KR" dirty="0"/>
              <a:t>Pandas</a:t>
            </a:r>
            <a:r>
              <a:rPr lang="ko-KR" altLang="en-US" dirty="0"/>
              <a:t>의 주요 특징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 처리 용이성 </a:t>
            </a:r>
            <a:r>
              <a:rPr lang="en-US" altLang="ko-KR" dirty="0"/>
              <a:t>: </a:t>
            </a:r>
            <a:r>
              <a:rPr lang="ko-KR" altLang="en-US" dirty="0"/>
              <a:t>데이터 분석에 필요한 다양한 연산을 쉽고 효율적으로 지원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강력한 입출력</a:t>
            </a:r>
            <a:r>
              <a:rPr lang="en-US" altLang="ko-KR" dirty="0"/>
              <a:t>(I/O) : </a:t>
            </a:r>
            <a:r>
              <a:rPr lang="ko-KR" altLang="en-US" dirty="0"/>
              <a:t>다양한 파일 및 데이터베이스 포맷과 호환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 </a:t>
            </a:r>
            <a:r>
              <a:rPr lang="ko-KR" altLang="en-US" dirty="0" err="1"/>
              <a:t>클린징과</a:t>
            </a:r>
            <a:r>
              <a:rPr lang="ko-KR" altLang="en-US" dirty="0"/>
              <a:t>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통계 분석</a:t>
            </a:r>
            <a:r>
              <a:rPr lang="en-US" altLang="ko-KR" dirty="0"/>
              <a:t>, </a:t>
            </a:r>
            <a:r>
              <a:rPr lang="ko-KR" altLang="en-US" dirty="0"/>
              <a:t>시계열 분석 등 고급 데이터 분석 기능 내장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🔎 </a:t>
            </a:r>
            <a:r>
              <a:rPr lang="en-US" altLang="ko-KR" b="1" dirty="0"/>
              <a:t>Excel</a:t>
            </a:r>
            <a:r>
              <a:rPr lang="ko-KR" altLang="en-US" dirty="0"/>
              <a:t>은 시각적으로 친숙하나 대규모 데이터</a:t>
            </a:r>
            <a:r>
              <a:rPr lang="en-US" altLang="ko-KR" dirty="0"/>
              <a:t>, </a:t>
            </a:r>
            <a:r>
              <a:rPr lang="ko-KR" altLang="en-US" dirty="0"/>
              <a:t>자동화</a:t>
            </a:r>
            <a:r>
              <a:rPr lang="en-US" altLang="ko-KR" dirty="0"/>
              <a:t>, </a:t>
            </a:r>
            <a:r>
              <a:rPr lang="ko-KR" altLang="en-US" dirty="0"/>
              <a:t>복잡한 데이터 조작에는 한계가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293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068FE-BBCA-439F-BC5F-1C1A33E6D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91ECBBA-A600-3615-2CB9-CDAA32214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59" y="1092243"/>
            <a:ext cx="10927882" cy="565528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28BBE5C-5B6F-1DA5-F3FE-A2B60B90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미리보기 </a:t>
            </a:r>
            <a:r>
              <a:rPr lang="en-US" altLang="ko-KR" dirty="0"/>
              <a:t>(head, tail)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22A4D-FC12-DE60-3683-CF40478F3ECA}"/>
              </a:ext>
            </a:extLst>
          </p:cNvPr>
          <p:cNvSpPr txBox="1"/>
          <p:nvPr/>
        </p:nvSpPr>
        <p:spPr>
          <a:xfrm>
            <a:off x="1129173" y="1288099"/>
            <a:ext cx="6070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>
                <a:latin typeface="+mn-ea"/>
              </a:rPr>
              <a:t>head, tail </a:t>
            </a:r>
            <a:r>
              <a:rPr lang="ko-KR" altLang="en-US" sz="2400" dirty="0">
                <a:latin typeface="+mn-ea"/>
              </a:rPr>
              <a:t>사용 예제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79FA70-9594-A8D7-8250-96D9FEA0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338" y="3881385"/>
            <a:ext cx="1905266" cy="1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581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3918E-EDE7-C752-CA38-E29EA58D7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7791FFE-B495-DC1A-3FCA-429F746B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요약 정보 </a:t>
            </a:r>
            <a:r>
              <a:rPr lang="en-US" altLang="ko-KR" dirty="0"/>
              <a:t>(info)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FC8F5214-ADAF-53B1-DD4D-D6A3D9BA07DE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/>
              <a:t>DataFrame.info(verbose=None, </a:t>
            </a:r>
            <a:r>
              <a:rPr lang="en-US" altLang="ko-KR" dirty="0" err="1"/>
              <a:t>buf</a:t>
            </a:r>
            <a:r>
              <a:rPr lang="en-US" altLang="ko-KR" dirty="0"/>
              <a:t>=None, </a:t>
            </a:r>
            <a:r>
              <a:rPr lang="en-US" altLang="ko-KR" dirty="0" err="1"/>
              <a:t>max_cols</a:t>
            </a:r>
            <a:r>
              <a:rPr lang="en-US" altLang="ko-KR" dirty="0"/>
              <a:t>=None,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			     </a:t>
            </a:r>
            <a:r>
              <a:rPr lang="en-US" altLang="ko-KR" dirty="0" err="1"/>
              <a:t>memory_usage</a:t>
            </a:r>
            <a:r>
              <a:rPr lang="en-US" altLang="ko-KR" dirty="0"/>
              <a:t>=None, </a:t>
            </a:r>
            <a:r>
              <a:rPr lang="en-US" altLang="ko-KR" dirty="0" err="1"/>
              <a:t>show_counts</a:t>
            </a:r>
            <a:r>
              <a:rPr lang="en-US" altLang="ko-KR" dirty="0"/>
              <a:t>=None)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전체 데이터의 행</a:t>
            </a:r>
            <a:r>
              <a:rPr lang="en-US" altLang="ko-KR" dirty="0"/>
              <a:t>/</a:t>
            </a:r>
            <a:r>
              <a:rPr lang="ko-KR" altLang="en-US" dirty="0"/>
              <a:t>열 개수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각 컬럼의 데이터 타입</a:t>
            </a:r>
            <a:r>
              <a:rPr lang="en-US" altLang="ko-KR" dirty="0"/>
              <a:t>(</a:t>
            </a:r>
            <a:r>
              <a:rPr lang="en-US" altLang="ko-KR" dirty="0" err="1"/>
              <a:t>dtype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ko-KR" altLang="en-US" dirty="0" err="1"/>
              <a:t>결측값</a:t>
            </a:r>
            <a:r>
              <a:rPr lang="en-US" altLang="ko-KR" dirty="0"/>
              <a:t>(non-null)</a:t>
            </a:r>
            <a:r>
              <a:rPr lang="ko-KR" altLang="en-US" dirty="0"/>
              <a:t>의 개수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메모리 사용량 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4815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56352-5C57-709D-16B1-0F4F9AC66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2D53A15-E207-B8E0-3FD9-9A1536B3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요약 정보 </a:t>
            </a:r>
            <a:r>
              <a:rPr lang="en-US" altLang="ko-KR" dirty="0"/>
              <a:t>(info)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8F49D-7D30-56AF-8BFB-D19B54655240}"/>
              </a:ext>
            </a:extLst>
          </p:cNvPr>
          <p:cNvSpPr txBox="1"/>
          <p:nvPr/>
        </p:nvSpPr>
        <p:spPr>
          <a:xfrm>
            <a:off x="1142739" y="1937660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/>
              <a:t>DataFrame.info </a:t>
            </a:r>
            <a:r>
              <a:rPr lang="ko-KR" altLang="en-US" sz="2400" dirty="0"/>
              <a:t>사용 예시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3" name="그림 2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C73935-508E-E72F-DDAD-3F3BB654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17122" r="7600" b="15990"/>
          <a:stretch>
            <a:fillRect/>
          </a:stretch>
        </p:blipFill>
        <p:spPr>
          <a:xfrm>
            <a:off x="1300924" y="2485295"/>
            <a:ext cx="6123091" cy="24696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E4D33F-5F6F-1079-A1C4-4E54E488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199" y="2485295"/>
            <a:ext cx="3352171" cy="24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4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CE19B-7BF9-8482-A750-C84424FA0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7A18C33-EE76-EEFA-D95B-05188BC4A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요약 정보 </a:t>
            </a:r>
            <a:r>
              <a:rPr lang="en-US" altLang="ko-KR" dirty="0"/>
              <a:t>(describe)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518DA613-2631-DFF0-7738-4C173A05D519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DataFrame.describe</a:t>
            </a:r>
            <a:r>
              <a:rPr lang="en-US" altLang="ko-KR" dirty="0"/>
              <a:t>(percentiles=None, include=None,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				    exclude=None, </a:t>
            </a:r>
            <a:r>
              <a:rPr lang="en-US" altLang="ko-KR" dirty="0" err="1"/>
              <a:t>datetime_is_numeric</a:t>
            </a:r>
            <a:r>
              <a:rPr lang="en-US" altLang="ko-KR" dirty="0"/>
              <a:t>=False)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수치형 데이터</a:t>
            </a:r>
            <a:r>
              <a:rPr lang="en-US" altLang="ko-KR" dirty="0"/>
              <a:t>: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/>
              <a:t>최솟값</a:t>
            </a:r>
            <a:r>
              <a:rPr lang="en-US" altLang="ko-KR" dirty="0"/>
              <a:t>/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 err="1"/>
              <a:t>사분위수등</a:t>
            </a:r>
            <a:r>
              <a:rPr lang="ko-KR" altLang="en-US" dirty="0"/>
              <a:t> 요약 </a:t>
            </a:r>
            <a:r>
              <a:rPr lang="ko-KR" altLang="en-US" dirty="0" err="1"/>
              <a:t>통계값</a:t>
            </a:r>
            <a:r>
              <a:rPr lang="ko-KR" altLang="en-US" dirty="0"/>
              <a:t> 제공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문자열</a:t>
            </a:r>
            <a:r>
              <a:rPr lang="en-US" altLang="ko-KR" dirty="0"/>
              <a:t>/</a:t>
            </a:r>
            <a:r>
              <a:rPr lang="ko-KR" altLang="en-US" dirty="0"/>
              <a:t>범주형 데이터</a:t>
            </a:r>
            <a:r>
              <a:rPr lang="en-US" altLang="ko-KR" dirty="0"/>
              <a:t>: </a:t>
            </a:r>
            <a:r>
              <a:rPr lang="ko-KR" altLang="en-US" dirty="0" err="1"/>
              <a:t>고유값</a:t>
            </a:r>
            <a:r>
              <a:rPr lang="ko-KR" altLang="en-US" dirty="0"/>
              <a:t> 개수</a:t>
            </a:r>
            <a:r>
              <a:rPr lang="en-US" altLang="ko-KR" dirty="0"/>
              <a:t>, </a:t>
            </a:r>
            <a:r>
              <a:rPr lang="ko-KR" altLang="en-US" dirty="0" err="1"/>
              <a:t>최빈값</a:t>
            </a:r>
            <a:r>
              <a:rPr lang="ko-KR" altLang="en-US" dirty="0"/>
              <a:t> 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2851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BB3F9-3F9E-B8A6-E680-5AD7DD56E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04826F6-13A9-5B64-D5CA-A2FDA661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요약 정보 </a:t>
            </a:r>
            <a:r>
              <a:rPr lang="en-US" altLang="ko-KR" dirty="0"/>
              <a:t>(describe)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A35C09-F010-9D2E-5C29-144E23FAC19E}"/>
              </a:ext>
            </a:extLst>
          </p:cNvPr>
          <p:cNvSpPr txBox="1"/>
          <p:nvPr/>
        </p:nvSpPr>
        <p:spPr>
          <a:xfrm>
            <a:off x="967641" y="1223500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 err="1"/>
              <a:t>DataFrame.describe</a:t>
            </a:r>
            <a:r>
              <a:rPr lang="en-US" altLang="ko-KR" sz="2400" dirty="0"/>
              <a:t> </a:t>
            </a:r>
            <a:r>
              <a:rPr lang="ko-KR" altLang="en-US" sz="2400" dirty="0"/>
              <a:t>사용 예시</a:t>
            </a:r>
            <a:endParaRPr lang="en-US" altLang="ko-KR" sz="2400" dirty="0"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2E615D-FA28-7C7A-8631-AD0365989C87}"/>
              </a:ext>
            </a:extLst>
          </p:cNvPr>
          <p:cNvGrpSpPr/>
          <p:nvPr/>
        </p:nvGrpSpPr>
        <p:grpSpPr>
          <a:xfrm>
            <a:off x="1093280" y="1724758"/>
            <a:ext cx="10005439" cy="4206848"/>
            <a:chOff x="1309991" y="1417987"/>
            <a:chExt cx="10005439" cy="4206848"/>
          </a:xfrm>
        </p:grpSpPr>
        <p:pic>
          <p:nvPicPr>
            <p:cNvPr id="4" name="그림 3" descr="텍스트, 스크린샷, 디스플레이, 소프트웨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0D171FB-05B3-7CE7-CA2E-1CF81A0EB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8" t="12407" r="5851" b="12561"/>
            <a:stretch>
              <a:fillRect/>
            </a:stretch>
          </p:blipFill>
          <p:spPr>
            <a:xfrm>
              <a:off x="1309991" y="1417987"/>
              <a:ext cx="9572018" cy="420684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92871A8-B3E5-5CED-A4DE-312441AFD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72059" y="1830487"/>
              <a:ext cx="1943371" cy="33818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80599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22C41-1AA5-83BB-59A8-B31FB0C76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2E97AC-54DF-0029-8BC7-AD4A25A3651C}"/>
              </a:ext>
            </a:extLst>
          </p:cNvPr>
          <p:cNvSpPr txBox="1"/>
          <p:nvPr/>
        </p:nvSpPr>
        <p:spPr>
          <a:xfrm>
            <a:off x="4044821" y="2600493"/>
            <a:ext cx="41024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선택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8507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254FA-4C3C-15FA-18D4-AABAADFAA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BC4BCF-2711-9417-6DB6-06B761A7A212}"/>
              </a:ext>
            </a:extLst>
          </p:cNvPr>
          <p:cNvSpPr txBox="1"/>
          <p:nvPr/>
        </p:nvSpPr>
        <p:spPr>
          <a:xfrm>
            <a:off x="3191221" y="2600493"/>
            <a:ext cx="58096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인덱싱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슬라이싱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37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A82F9-0BA8-6F6D-76AD-66F1F689C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D4AAAE3-57D9-CF4C-3479-3FAF80EC5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인덱싱</a:t>
            </a:r>
          </a:p>
        </p:txBody>
      </p:sp>
      <p:pic>
        <p:nvPicPr>
          <p:cNvPr id="3" name="그림 2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71DD9E-89BC-7673-7745-31FDF4397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090"/>
            <a:ext cx="12192000" cy="5708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79FAD8-094C-6CAF-39E5-9C11DC8B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559307"/>
            <a:ext cx="2595147" cy="1840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596ECF-B9EF-1494-FA94-A9F20106B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0868" y="3553491"/>
            <a:ext cx="1165340" cy="1840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1282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1DB18-349F-68EC-383D-5098F25AC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5CFF40-E415-3328-9F72-2C63B767B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1" t="17292" r="7711" b="17292"/>
          <a:stretch>
            <a:fillRect/>
          </a:stretch>
        </p:blipFill>
        <p:spPr>
          <a:xfrm>
            <a:off x="1277408" y="1659467"/>
            <a:ext cx="9637184" cy="353906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22F6C31-1989-4ABE-2A54-2FC22EEF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CF702-34DC-E738-2976-9998075A96B1}"/>
              </a:ext>
            </a:extLst>
          </p:cNvPr>
          <p:cNvSpPr txBox="1"/>
          <p:nvPr/>
        </p:nvSpPr>
        <p:spPr>
          <a:xfrm>
            <a:off x="1196054" y="5255805"/>
            <a:ext cx="9495091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DataFrame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슬라이싱은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행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(row)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기준으로 동작하며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열 단위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슬라이싱은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명시적으로 지정해야 함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35475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09958-B12C-D076-CA92-C6E24E566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51C5D-52BF-AD97-A36B-918EF83F17AD}"/>
              </a:ext>
            </a:extLst>
          </p:cNvPr>
          <p:cNvSpPr txBox="1"/>
          <p:nvPr/>
        </p:nvSpPr>
        <p:spPr>
          <a:xfrm>
            <a:off x="4115353" y="2600493"/>
            <a:ext cx="39613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iloc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와 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loc</a:t>
            </a:r>
          </a:p>
        </p:txBody>
      </p:sp>
    </p:spTree>
    <p:extLst>
      <p:ext uri="{BB962C8B-B14F-4D97-AF65-F5344CB8AC3E}">
        <p14:creationId xmlns:p14="http://schemas.microsoft.com/office/powerpoint/2010/main" val="3299376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1C6D5-1428-5073-E50D-7715E26F8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2EE8F-E0AF-9BCF-3983-B85C20F7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r>
              <a:rPr lang="ko-KR" altLang="en-US" dirty="0"/>
              <a:t> 설치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E9B305-8B62-64F0-6859-11DD1B743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F3510C-0318-20B2-2EFF-1D90159EB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902981-FA76-2598-3165-86B02CBE7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5" y="714375"/>
            <a:ext cx="77533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749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E6C9C-2740-89C4-4752-1A7F72131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78D28ED-07F7-B818-59F4-D52B71871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iloc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BD05AA31-333D-342F-63D5-9D887ABD6837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df.iloc</a:t>
            </a:r>
            <a:r>
              <a:rPr lang="en-US" altLang="ko-KR" dirty="0"/>
              <a:t>[</a:t>
            </a:r>
            <a:r>
              <a:rPr lang="ko-KR" altLang="en-US" dirty="0"/>
              <a:t>행</a:t>
            </a:r>
            <a:r>
              <a:rPr lang="en-US" altLang="ko-KR" dirty="0"/>
              <a:t>, </a:t>
            </a:r>
            <a:r>
              <a:rPr lang="ko-KR" altLang="en-US" dirty="0"/>
              <a:t>열</a:t>
            </a:r>
            <a:r>
              <a:rPr lang="en-US" altLang="ko-KR" dirty="0"/>
              <a:t>]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b="1" dirty="0"/>
              <a:t>i</a:t>
            </a:r>
            <a:r>
              <a:rPr lang="en-US" altLang="ko-KR" dirty="0"/>
              <a:t>nteger </a:t>
            </a:r>
            <a:r>
              <a:rPr lang="en-US" altLang="ko-KR" b="1" dirty="0"/>
              <a:t>loc</a:t>
            </a:r>
            <a:r>
              <a:rPr lang="en-US" altLang="ko-KR" dirty="0"/>
              <a:t>ation</a:t>
            </a:r>
            <a:r>
              <a:rPr lang="ko-KR" altLang="en-US" dirty="0"/>
              <a:t>의 </a:t>
            </a:r>
            <a:r>
              <a:rPr lang="ko-KR" altLang="en-US" dirty="0" err="1"/>
              <a:t>줄임말로</a:t>
            </a:r>
            <a:r>
              <a:rPr lang="en-US" altLang="ko-KR" dirty="0"/>
              <a:t>, </a:t>
            </a:r>
            <a:r>
              <a:rPr lang="ko-KR" altLang="en-US" dirty="0"/>
              <a:t>정수 위치 기반 인덱싱</a:t>
            </a:r>
            <a:r>
              <a:rPr lang="en-US" altLang="ko-KR" dirty="0"/>
              <a:t>/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행</a:t>
            </a:r>
            <a:r>
              <a:rPr lang="en-US" altLang="ko-KR" dirty="0"/>
              <a:t>, </a:t>
            </a:r>
            <a:r>
              <a:rPr lang="ko-KR" altLang="en-US" dirty="0"/>
              <a:t>열의 순서</a:t>
            </a:r>
            <a:r>
              <a:rPr lang="en-US" altLang="ko-KR" dirty="0"/>
              <a:t>(0, 1, 2, …) </a:t>
            </a:r>
            <a:r>
              <a:rPr lang="ko-KR" altLang="en-US" dirty="0"/>
              <a:t>를 사용하여 데이터 선택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🔎 </a:t>
            </a:r>
            <a:r>
              <a:rPr lang="en-US" altLang="ko-KR" dirty="0"/>
              <a:t>NumPy</a:t>
            </a:r>
            <a:r>
              <a:rPr lang="ko-KR" altLang="en-US" dirty="0"/>
              <a:t>의 </a:t>
            </a:r>
            <a:r>
              <a:rPr lang="ko-KR" altLang="en-US" dirty="0" err="1"/>
              <a:t>슬라이싱과</a:t>
            </a:r>
            <a:r>
              <a:rPr lang="ko-KR" altLang="en-US" dirty="0"/>
              <a:t> 유사하게 동작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56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E5A66-630B-DB8B-868C-CB3609A93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C0EF0F4-A60E-CC45-7A7F-70B3623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iloc</a:t>
            </a:r>
            <a:endParaRPr lang="ko-KR" altLang="en-US" dirty="0"/>
          </a:p>
        </p:txBody>
      </p:sp>
      <p:pic>
        <p:nvPicPr>
          <p:cNvPr id="3" name="그림 2" descr="텍스트, 스크린샷, 디스플레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F514D7-B3C0-9E14-2B7C-A6B6715BE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242"/>
            <a:ext cx="12192000" cy="4506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D16E67-14EF-A8A7-A12D-3C32F37E1BA4}"/>
              </a:ext>
            </a:extLst>
          </p:cNvPr>
          <p:cNvSpPr txBox="1"/>
          <p:nvPr/>
        </p:nvSpPr>
        <p:spPr>
          <a:xfrm>
            <a:off x="573005" y="1560383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준비데이터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64173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44C9C-BD36-BB33-4F6F-C1308A12D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6803D1-B21E-C13A-4B01-E51B156C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6260"/>
            <a:ext cx="12192000" cy="330496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C196589-8C53-13B8-D5CD-05C68A620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iloc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7D90C-1E7D-9741-3302-A9790445DE5F}"/>
              </a:ext>
            </a:extLst>
          </p:cNvPr>
          <p:cNvSpPr txBox="1"/>
          <p:nvPr/>
        </p:nvSpPr>
        <p:spPr>
          <a:xfrm>
            <a:off x="573005" y="1685512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단일 행</a:t>
            </a:r>
            <a:r>
              <a:rPr lang="en-US" altLang="ko-KR" sz="2400" dirty="0"/>
              <a:t>/</a:t>
            </a:r>
            <a:r>
              <a:rPr lang="ko-KR" altLang="en-US" sz="2400" dirty="0"/>
              <a:t>열 선택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928BE5-C249-1F09-74FE-790454B3D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08" y="4031208"/>
            <a:ext cx="2152950" cy="1047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DC2E13-727E-257A-BD0D-DDDE94E98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801" y="4031208"/>
            <a:ext cx="2276793" cy="1619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989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34CE2-7656-CC81-1B14-6034EF71C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A47B4D-D3A6-4A72-59F3-9E5DCFB56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4449"/>
            <a:ext cx="12192000" cy="360541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6262DA4-EE11-5A8E-D56B-1FAAA0C93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iloc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03D74-EAF3-A389-3E39-611EE768FDBB}"/>
              </a:ext>
            </a:extLst>
          </p:cNvPr>
          <p:cNvSpPr txBox="1"/>
          <p:nvPr/>
        </p:nvSpPr>
        <p:spPr>
          <a:xfrm>
            <a:off x="573005" y="1678940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여러 행</a:t>
            </a:r>
            <a:r>
              <a:rPr lang="en-US" altLang="ko-KR" sz="2400" dirty="0"/>
              <a:t>/</a:t>
            </a:r>
            <a:r>
              <a:rPr lang="ko-KR" altLang="en-US" sz="2400" dirty="0"/>
              <a:t>열 동시에 선택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슬라이싱</a:t>
            </a:r>
            <a:r>
              <a:rPr lang="en-US" altLang="ko-KR" sz="2400" dirty="0"/>
              <a:t>, </a:t>
            </a:r>
            <a:r>
              <a:rPr lang="ko-KR" altLang="en-US" sz="2400" dirty="0"/>
              <a:t>리스트</a:t>
            </a:r>
            <a:r>
              <a:rPr lang="en-US" altLang="ko-KR" sz="2400" dirty="0"/>
              <a:t>)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77E5E0-6AA0-D8EB-6DCF-0FACAB734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36" y="4377569"/>
            <a:ext cx="1762371" cy="933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DB704B-69E5-52C7-E303-E9734AAAE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624" y="4377569"/>
            <a:ext cx="1333686" cy="1590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AC754F-E89C-0ED9-16F0-0E71C672D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927" y="4377569"/>
            <a:ext cx="1190791" cy="933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196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7DCEF-160D-2ABE-F5FD-A8FD30FF0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텍스트, 폰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73AFC8-791B-3FF8-20EB-DB309F32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984"/>
            <a:ext cx="12192000" cy="300451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E936749-FC26-D61B-55ED-BD1FE1142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iloc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3A5CD-A6C8-EEC2-10E2-0AC1FC120357}"/>
              </a:ext>
            </a:extLst>
          </p:cNvPr>
          <p:cNvSpPr txBox="1"/>
          <p:nvPr/>
        </p:nvSpPr>
        <p:spPr>
          <a:xfrm>
            <a:off x="573005" y="2367042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행</a:t>
            </a:r>
            <a:r>
              <a:rPr lang="en-US" altLang="ko-KR" sz="2400" dirty="0"/>
              <a:t>, </a:t>
            </a:r>
            <a:r>
              <a:rPr lang="ko-KR" altLang="en-US" sz="2400" dirty="0"/>
              <a:t>열 모두 </a:t>
            </a:r>
            <a:r>
              <a:rPr lang="ko-KR" altLang="en-US" sz="2400" dirty="0" err="1"/>
              <a:t>슬라이싱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F46E13-2C73-FEA9-E8DB-E9263829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367" y="3058330"/>
            <a:ext cx="1314633" cy="1209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4372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CD5C7-CB60-C7A5-C116-3F7FEBB4A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0E5294-CD6E-2F2D-C651-FDEE10022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0757"/>
            <a:ext cx="12192000" cy="330496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29A0FBC-5242-A558-794A-EB31E6FB5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iloc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617EE-4209-89EE-E3C2-42F19936F62A}"/>
              </a:ext>
            </a:extLst>
          </p:cNvPr>
          <p:cNvSpPr txBox="1"/>
          <p:nvPr/>
        </p:nvSpPr>
        <p:spPr>
          <a:xfrm>
            <a:off x="573005" y="1712524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음수 인덱스 사용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C413E0-C00E-07B6-2823-B83E4A63A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70" y="4064856"/>
            <a:ext cx="2124371" cy="952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D3F286-EDF2-B05F-2929-A8249D3A9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958" y="4064856"/>
            <a:ext cx="1247949" cy="166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84192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FD8CF-5AA0-B361-59AB-4E4B810E8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BE0EB12-0217-0981-ED06-FF7B9DE2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loc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3BBF767A-B5D1-B4DB-412F-DD40D292E970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df.loc</a:t>
            </a:r>
            <a:r>
              <a:rPr lang="en-US" altLang="ko-KR" dirty="0"/>
              <a:t>[</a:t>
            </a:r>
            <a:r>
              <a:rPr lang="ko-KR" altLang="en-US" dirty="0"/>
              <a:t>행</a:t>
            </a:r>
            <a:r>
              <a:rPr lang="en-US" altLang="ko-KR" dirty="0"/>
              <a:t>, </a:t>
            </a:r>
            <a:r>
              <a:rPr lang="ko-KR" altLang="en-US" dirty="0"/>
              <a:t>열</a:t>
            </a:r>
            <a:r>
              <a:rPr lang="en-US" altLang="ko-KR" dirty="0"/>
              <a:t>]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b="1" dirty="0"/>
              <a:t>loc</a:t>
            </a:r>
            <a:r>
              <a:rPr lang="en-US" altLang="ko-KR" dirty="0"/>
              <a:t>ation</a:t>
            </a:r>
            <a:r>
              <a:rPr lang="ko-KR" altLang="en-US" dirty="0"/>
              <a:t>의 </a:t>
            </a:r>
            <a:r>
              <a:rPr lang="ko-KR" altLang="en-US" dirty="0" err="1"/>
              <a:t>줄임말로</a:t>
            </a:r>
            <a:r>
              <a:rPr lang="en-US" altLang="ko-KR" dirty="0"/>
              <a:t>, </a:t>
            </a:r>
            <a:r>
              <a:rPr lang="ko-KR" altLang="en-US" dirty="0" err="1"/>
              <a:t>라벨명</a:t>
            </a:r>
            <a:r>
              <a:rPr lang="en-US" altLang="ko-KR" dirty="0"/>
              <a:t>(</a:t>
            </a:r>
            <a:r>
              <a:rPr lang="ko-KR" altLang="en-US" dirty="0"/>
              <a:t>인덱스</a:t>
            </a:r>
            <a:r>
              <a:rPr lang="en-US" altLang="ko-KR" dirty="0"/>
              <a:t>, </a:t>
            </a:r>
            <a:r>
              <a:rPr lang="ko-KR" altLang="en-US" dirty="0" err="1"/>
              <a:t>컬럼명</a:t>
            </a:r>
            <a:r>
              <a:rPr lang="en-US" altLang="ko-KR" dirty="0"/>
              <a:t>)</a:t>
            </a:r>
            <a:r>
              <a:rPr lang="ko-KR" altLang="en-US" dirty="0"/>
              <a:t>을 이용한 인덱싱</a:t>
            </a:r>
            <a:r>
              <a:rPr lang="en-US" altLang="ko-KR" dirty="0"/>
              <a:t>/</a:t>
            </a:r>
            <a:r>
              <a:rPr lang="ko-KR" altLang="en-US" dirty="0" err="1"/>
              <a:t>슬라이싱</a:t>
            </a:r>
            <a:endParaRPr lang="ko-KR" altLang="en-US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행</a:t>
            </a:r>
            <a:r>
              <a:rPr lang="en-US" altLang="ko-KR" dirty="0"/>
              <a:t>/</a:t>
            </a:r>
            <a:r>
              <a:rPr lang="ko-KR" altLang="en-US" dirty="0"/>
              <a:t>열의 이름</a:t>
            </a:r>
            <a:r>
              <a:rPr lang="en-US" altLang="ko-KR" dirty="0"/>
              <a:t>(</a:t>
            </a:r>
            <a:r>
              <a:rPr lang="ko-KR" altLang="en-US" dirty="0"/>
              <a:t>라벨</a:t>
            </a:r>
            <a:r>
              <a:rPr lang="en-US" altLang="ko-KR" dirty="0"/>
              <a:t>) </a:t>
            </a:r>
            <a:r>
              <a:rPr lang="ko-KR" altLang="en-US" dirty="0"/>
              <a:t>을 기준으로 데이터 선택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</a:t>
            </a:r>
            <a:r>
              <a:rPr lang="en-US" altLang="ko-KR" dirty="0"/>
              <a:t> </a:t>
            </a:r>
            <a:r>
              <a:rPr lang="ko-KR" altLang="en-US" dirty="0"/>
              <a:t>시작과 끝을 모두 포함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</a:t>
            </a:r>
            <a:r>
              <a:rPr lang="en-US" altLang="ko-KR" dirty="0"/>
              <a:t> </a:t>
            </a:r>
            <a:r>
              <a:rPr lang="ko-KR" altLang="en-US" dirty="0"/>
              <a:t>음수 인덱스 사용은 불가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18395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C17BE-DB0F-27B5-72EE-0F0BEC45D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E76B622-F66D-7D50-CF29-C6667306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loc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7B12F-7F8A-0850-BE3B-3C1C8C308036}"/>
              </a:ext>
            </a:extLst>
          </p:cNvPr>
          <p:cNvSpPr txBox="1"/>
          <p:nvPr/>
        </p:nvSpPr>
        <p:spPr>
          <a:xfrm>
            <a:off x="573005" y="1685512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단일 행</a:t>
            </a:r>
            <a:r>
              <a:rPr lang="en-US" altLang="ko-KR" sz="2400" dirty="0"/>
              <a:t>/</a:t>
            </a:r>
            <a:r>
              <a:rPr lang="ko-KR" altLang="en-US" sz="2400" dirty="0"/>
              <a:t>열 선택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56D59E-85F6-8CF1-86B1-6398F4B3F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5517"/>
            <a:ext cx="12192000" cy="33049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827604-686C-B802-1EE8-C1C14B553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96" y="4018791"/>
            <a:ext cx="2210108" cy="97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F8E2E5-B913-EC6D-32F7-BFB7CC8BC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53" y="4016813"/>
            <a:ext cx="2400635" cy="1619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2627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5805A-1B6F-BBA0-194C-4320124F8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5EA189F-F6F2-47CE-1A28-8B8B8DE7D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loc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9FEC8-C18B-6119-B8BF-931C9C1E4D34}"/>
              </a:ext>
            </a:extLst>
          </p:cNvPr>
          <p:cNvSpPr txBox="1"/>
          <p:nvPr/>
        </p:nvSpPr>
        <p:spPr>
          <a:xfrm>
            <a:off x="573005" y="1524646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여러 행</a:t>
            </a:r>
            <a:r>
              <a:rPr lang="en-US" altLang="ko-KR" sz="2400" dirty="0"/>
              <a:t>/</a:t>
            </a:r>
            <a:r>
              <a:rPr lang="ko-KR" altLang="en-US" sz="2400" dirty="0"/>
              <a:t>열 동시에 선택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슬라이싱</a:t>
            </a:r>
            <a:r>
              <a:rPr lang="en-US" altLang="ko-KR" sz="2400" dirty="0"/>
              <a:t>, </a:t>
            </a:r>
            <a:r>
              <a:rPr lang="ko-KR" altLang="en-US" sz="2400" dirty="0"/>
              <a:t>리스트</a:t>
            </a:r>
            <a:r>
              <a:rPr lang="en-US" altLang="ko-KR" sz="2400" dirty="0"/>
              <a:t>)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36E086-64BE-2F05-3213-820CB6DC7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176"/>
            <a:ext cx="12192000" cy="36054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C2C5D0-A0BA-09D7-A635-B564353CA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72" y="4155483"/>
            <a:ext cx="1829055" cy="905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2C5BB3-6451-6232-51A3-802C74DDB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828" y="4155483"/>
            <a:ext cx="1390844" cy="1581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E28BFF-B7F1-29D7-AE8F-E0DC86814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373" y="4155483"/>
            <a:ext cx="1305107" cy="905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69221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DB4A6-4720-AE6B-B176-70FC3C4F8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032006-21A9-ED07-749E-511170B85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676"/>
            <a:ext cx="12192000" cy="300451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4497D15-0B80-8C5C-2F21-D24BA9D97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loc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FB98C-761D-5580-6D28-8D497F721308}"/>
              </a:ext>
            </a:extLst>
          </p:cNvPr>
          <p:cNvSpPr txBox="1"/>
          <p:nvPr/>
        </p:nvSpPr>
        <p:spPr>
          <a:xfrm>
            <a:off x="573005" y="2074979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행</a:t>
            </a:r>
            <a:r>
              <a:rPr lang="en-US" altLang="ko-KR" sz="2400" dirty="0"/>
              <a:t>, </a:t>
            </a:r>
            <a:r>
              <a:rPr lang="ko-KR" altLang="en-US" sz="2400" dirty="0"/>
              <a:t>열 모두 </a:t>
            </a:r>
            <a:r>
              <a:rPr lang="ko-KR" altLang="en-US" sz="2400" dirty="0" err="1"/>
              <a:t>슬라이싱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5402ED-B32D-5E5E-7A43-4C6C2191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23" y="4117334"/>
            <a:ext cx="1876687" cy="962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0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E9A6-8545-F9AD-6824-D97F10699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A8D05-45A1-CF59-B2EF-1F56CA4DE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r>
              <a:rPr lang="ko-KR" altLang="en-US" dirty="0"/>
              <a:t> 사용 준비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86A51F-EF56-1029-6BAA-16192562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2A194A-50BC-15CB-AFA1-0ED45E0B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14E044-AA1B-7A4E-A54A-D826E941C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5" y="1076325"/>
            <a:ext cx="7753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214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D11A6-3727-8DB8-2716-E75F03FEE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8D2B2-F3A2-F3AB-5273-B1B359D58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 </a:t>
            </a:r>
            <a:r>
              <a:rPr lang="en-US" altLang="ko-KR" dirty="0" err="1">
                <a:solidFill>
                  <a:schemeClr val="accent2"/>
                </a:solidFill>
              </a:rPr>
              <a:t>iloc</a:t>
            </a:r>
            <a:r>
              <a:rPr lang="en-US" altLang="ko-KR" dirty="0">
                <a:solidFill>
                  <a:schemeClr val="accent2"/>
                </a:solidFill>
              </a:rPr>
              <a:t>, loc</a:t>
            </a:r>
            <a:r>
              <a:rPr lang="ko-KR" altLang="en-US" dirty="0">
                <a:solidFill>
                  <a:schemeClr val="accent2"/>
                </a:solidFill>
              </a:rPr>
              <a:t>연습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1309066-8136-19C6-20EC-B0855E70F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data =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이름</a:t>
            </a:r>
            <a:r>
              <a:rPr lang="en-US" altLang="ko-KR" sz="2000" dirty="0"/>
              <a:t>": ["</a:t>
            </a:r>
            <a:r>
              <a:rPr lang="ko-KR" altLang="en-US" sz="2000" dirty="0"/>
              <a:t>홍길동</a:t>
            </a:r>
            <a:r>
              <a:rPr lang="en-US" altLang="ko-KR" sz="2000" dirty="0"/>
              <a:t>", "</a:t>
            </a:r>
            <a:r>
              <a:rPr lang="ko-KR" altLang="en-US" sz="2000" dirty="0"/>
              <a:t>이순신</a:t>
            </a:r>
            <a:r>
              <a:rPr lang="en-US" altLang="ko-KR" sz="2000" dirty="0"/>
              <a:t>", "</a:t>
            </a:r>
            <a:r>
              <a:rPr lang="ko-KR" altLang="en-US" sz="2000" dirty="0"/>
              <a:t>김유신</a:t>
            </a:r>
            <a:r>
              <a:rPr lang="en-US" altLang="ko-KR" sz="2000" dirty="0"/>
              <a:t>", "</a:t>
            </a:r>
            <a:r>
              <a:rPr lang="ko-KR" altLang="en-US" sz="2000" dirty="0"/>
              <a:t>강감찬</a:t>
            </a:r>
            <a:r>
              <a:rPr lang="en-US" altLang="ko-KR" sz="2000" dirty="0"/>
              <a:t>", "</a:t>
            </a:r>
            <a:r>
              <a:rPr lang="ko-KR" altLang="en-US" sz="2000" dirty="0"/>
              <a:t>장보고</a:t>
            </a:r>
            <a:r>
              <a:rPr lang="en-US" altLang="ko-KR" sz="2000" dirty="0"/>
              <a:t>", "</a:t>
            </a:r>
            <a:r>
              <a:rPr lang="ko-KR" altLang="en-US" sz="2000" dirty="0" err="1"/>
              <a:t>이방원</a:t>
            </a:r>
            <a:r>
              <a:rPr lang="en-US" altLang="ko-KR" sz="2000" dirty="0"/>
              <a:t>", "</a:t>
            </a:r>
            <a:r>
              <a:rPr lang="ko-KR" altLang="en-US" sz="2000" dirty="0" err="1"/>
              <a:t>최무선</a:t>
            </a:r>
            <a:r>
              <a:rPr lang="en-US" altLang="ko-KR" sz="2000" dirty="0"/>
              <a:t>", "</a:t>
            </a:r>
            <a:r>
              <a:rPr lang="ko-KR" altLang="en-US" sz="2000" dirty="0" err="1"/>
              <a:t>정도전</a:t>
            </a:r>
            <a:r>
              <a:rPr lang="en-US" altLang="ko-KR" sz="2000" dirty="0"/>
              <a:t>"],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나이</a:t>
            </a:r>
            <a:r>
              <a:rPr lang="en-US" altLang="ko-KR" sz="2000" dirty="0"/>
              <a:t>": [23, 35, 31, 40, 28, 34, 42, 29],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직업</a:t>
            </a:r>
            <a:r>
              <a:rPr lang="en-US" altLang="ko-KR" sz="2000" dirty="0"/>
              <a:t>": ["</a:t>
            </a:r>
            <a:r>
              <a:rPr lang="ko-KR" altLang="en-US" sz="2000" dirty="0"/>
              <a:t>학생</a:t>
            </a:r>
            <a:r>
              <a:rPr lang="en-US" altLang="ko-KR" sz="2000" dirty="0"/>
              <a:t>", "</a:t>
            </a:r>
            <a:r>
              <a:rPr lang="ko-KR" altLang="en-US" sz="2000" dirty="0"/>
              <a:t>군인</a:t>
            </a:r>
            <a:r>
              <a:rPr lang="en-US" altLang="ko-KR" sz="2000" dirty="0"/>
              <a:t>", "</a:t>
            </a:r>
            <a:r>
              <a:rPr lang="ko-KR" altLang="en-US" sz="2000" dirty="0"/>
              <a:t>장군</a:t>
            </a:r>
            <a:r>
              <a:rPr lang="en-US" altLang="ko-KR" sz="2000" dirty="0"/>
              <a:t>", "</a:t>
            </a:r>
            <a:r>
              <a:rPr lang="ko-KR" altLang="en-US" sz="2000" dirty="0"/>
              <a:t>장군</a:t>
            </a:r>
            <a:r>
              <a:rPr lang="en-US" altLang="ko-KR" sz="2000" dirty="0"/>
              <a:t>", "</a:t>
            </a:r>
            <a:r>
              <a:rPr lang="ko-KR" altLang="en-US" sz="2000" dirty="0"/>
              <a:t>상인</a:t>
            </a:r>
            <a:r>
              <a:rPr lang="en-US" altLang="ko-KR" sz="2000" dirty="0"/>
              <a:t>", "</a:t>
            </a:r>
            <a:r>
              <a:rPr lang="ko-KR" altLang="en-US" sz="2000" dirty="0"/>
              <a:t>왕자</a:t>
            </a:r>
            <a:r>
              <a:rPr lang="en-US" altLang="ko-KR" sz="2000" dirty="0"/>
              <a:t>", "</a:t>
            </a:r>
            <a:r>
              <a:rPr lang="ko-KR" altLang="en-US" sz="2000" dirty="0"/>
              <a:t>과학자</a:t>
            </a:r>
            <a:r>
              <a:rPr lang="en-US" altLang="ko-KR" sz="2000" dirty="0"/>
              <a:t>", "</a:t>
            </a:r>
            <a:r>
              <a:rPr lang="ko-KR" altLang="en-US" sz="2000" dirty="0"/>
              <a:t>정치가</a:t>
            </a:r>
            <a:r>
              <a:rPr lang="en-US" altLang="ko-KR" sz="2000" dirty="0"/>
              <a:t>"],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점수</a:t>
            </a:r>
            <a:r>
              <a:rPr lang="en-US" altLang="ko-KR" sz="2000" dirty="0"/>
              <a:t>": [85, 90, 75, 88, 92, 95, 87, 83]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 err="1"/>
              <a:t>df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pd.DataFrame</a:t>
            </a:r>
            <a:r>
              <a:rPr lang="en-US" altLang="ko-KR" sz="2000" dirty="0"/>
              <a:t>(data)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79DAB7-1772-4807-AB9B-7C4841288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134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34E46-F7F3-5925-2702-A233DFF2B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CD00D-58EE-9E40-551A-44BD2BF5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 </a:t>
            </a:r>
            <a:r>
              <a:rPr lang="en-US" altLang="ko-KR" dirty="0" err="1">
                <a:solidFill>
                  <a:schemeClr val="accent2"/>
                </a:solidFill>
              </a:rPr>
              <a:t>iloc</a:t>
            </a:r>
            <a:r>
              <a:rPr lang="en-US" altLang="ko-KR" dirty="0">
                <a:solidFill>
                  <a:schemeClr val="accent2"/>
                </a:solidFill>
              </a:rPr>
              <a:t>, loc</a:t>
            </a:r>
            <a:r>
              <a:rPr lang="ko-KR" altLang="en-US" dirty="0">
                <a:solidFill>
                  <a:schemeClr val="accent2"/>
                </a:solidFill>
              </a:rPr>
              <a:t>연습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95C01B8-D31F-9C24-74D3-14E71F1CB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 err="1"/>
              <a:t>iloc</a:t>
            </a:r>
            <a:r>
              <a:rPr lang="ko-KR" altLang="en-US" sz="2400" dirty="0"/>
              <a:t>을 사용해 인덱스 </a:t>
            </a:r>
            <a:r>
              <a:rPr lang="en-US" altLang="ko-KR" sz="2400" dirty="0"/>
              <a:t>2~5(</a:t>
            </a:r>
            <a:r>
              <a:rPr lang="ko-KR" altLang="en-US" sz="2400" dirty="0"/>
              <a:t>포함 안함</a:t>
            </a:r>
            <a:r>
              <a:rPr lang="en-US" altLang="ko-KR" sz="2400" dirty="0"/>
              <a:t>) </a:t>
            </a:r>
            <a:r>
              <a:rPr lang="ko-KR" altLang="en-US" sz="2400" dirty="0"/>
              <a:t>행</a:t>
            </a:r>
            <a:r>
              <a:rPr lang="en-US" altLang="ko-KR" sz="2400" dirty="0"/>
              <a:t>, 1~3(</a:t>
            </a:r>
            <a:r>
              <a:rPr lang="ko-KR" altLang="en-US" sz="2400" dirty="0"/>
              <a:t>포함 안함</a:t>
            </a:r>
            <a:r>
              <a:rPr lang="en-US" altLang="ko-KR" sz="2400" dirty="0"/>
              <a:t>) </a:t>
            </a:r>
            <a:r>
              <a:rPr lang="ko-KR" altLang="en-US" sz="2400" dirty="0"/>
              <a:t>열만 선택해 출력하세요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loc</a:t>
            </a:r>
            <a:r>
              <a:rPr lang="ko-KR" altLang="en-US" sz="2400" dirty="0"/>
              <a:t>을 사용해 인덱스 </a:t>
            </a:r>
            <a:r>
              <a:rPr lang="en-US" altLang="ko-KR" sz="2400" dirty="0"/>
              <a:t>3~6(</a:t>
            </a:r>
            <a:r>
              <a:rPr lang="ko-KR" altLang="en-US" sz="2400" dirty="0"/>
              <a:t>포함</a:t>
            </a:r>
            <a:r>
              <a:rPr lang="en-US" altLang="ko-KR" sz="2400" dirty="0"/>
              <a:t>!) </a:t>
            </a:r>
            <a:r>
              <a:rPr lang="ko-KR" altLang="en-US" sz="2400" dirty="0"/>
              <a:t>행</a:t>
            </a:r>
            <a:r>
              <a:rPr lang="en-US" altLang="ko-KR" sz="2400" dirty="0"/>
              <a:t>, '</a:t>
            </a:r>
            <a:r>
              <a:rPr lang="ko-KR" altLang="en-US" sz="2400" dirty="0"/>
              <a:t>이름</a:t>
            </a:r>
            <a:r>
              <a:rPr lang="en-US" altLang="ko-KR" sz="2400" dirty="0"/>
              <a:t>'</a:t>
            </a:r>
            <a:r>
              <a:rPr lang="ko-KR" altLang="en-US" sz="2400" dirty="0"/>
              <a:t>과 </a:t>
            </a:r>
            <a:r>
              <a:rPr lang="en-US" altLang="ko-KR" sz="2400" dirty="0"/>
              <a:t>'</a:t>
            </a:r>
            <a:r>
              <a:rPr lang="ko-KR" altLang="en-US" sz="2400" dirty="0"/>
              <a:t>점수</a:t>
            </a:r>
            <a:r>
              <a:rPr lang="en-US" altLang="ko-KR" sz="2400" dirty="0"/>
              <a:t>' </a:t>
            </a:r>
            <a:r>
              <a:rPr lang="ko-KR" altLang="en-US" sz="2400" dirty="0"/>
              <a:t>컬럼만 출력하세요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 err="1"/>
              <a:t>iloc</a:t>
            </a:r>
            <a:r>
              <a:rPr lang="ko-KR" altLang="en-US" sz="2400" dirty="0"/>
              <a:t>을 사용해</a:t>
            </a:r>
            <a:r>
              <a:rPr lang="en-US" altLang="ko-KR" sz="2400" dirty="0"/>
              <a:t>, </a:t>
            </a:r>
            <a:r>
              <a:rPr lang="ko-KR" altLang="en-US" sz="2400" dirty="0"/>
              <a:t>마지막 </a:t>
            </a:r>
            <a:r>
              <a:rPr lang="en-US" altLang="ko-KR" sz="2400" dirty="0"/>
              <a:t>3</a:t>
            </a:r>
            <a:r>
              <a:rPr lang="ko-KR" altLang="en-US" sz="2400" dirty="0"/>
              <a:t>개 행의 </a:t>
            </a:r>
            <a:r>
              <a:rPr lang="en-US" altLang="ko-KR" sz="2400" dirty="0"/>
              <a:t>'</a:t>
            </a:r>
            <a:r>
              <a:rPr lang="ko-KR" altLang="en-US" sz="2400" dirty="0"/>
              <a:t>직업</a:t>
            </a:r>
            <a:r>
              <a:rPr lang="en-US" altLang="ko-KR" sz="2400" dirty="0"/>
              <a:t>'</a:t>
            </a:r>
            <a:r>
              <a:rPr lang="ko-KR" altLang="en-US" sz="2400" dirty="0"/>
              <a:t>과 </a:t>
            </a:r>
            <a:r>
              <a:rPr lang="en-US" altLang="ko-KR" sz="2400" dirty="0"/>
              <a:t>'</a:t>
            </a:r>
            <a:r>
              <a:rPr lang="ko-KR" altLang="en-US" sz="2400" dirty="0"/>
              <a:t>점수</a:t>
            </a:r>
            <a:r>
              <a:rPr lang="en-US" altLang="ko-KR" sz="2400" dirty="0"/>
              <a:t>' </a:t>
            </a:r>
            <a:r>
              <a:rPr lang="ko-KR" altLang="en-US" sz="2400" dirty="0"/>
              <a:t>컬럼만 선택해 출력하세요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 err="1"/>
              <a:t>iloc</a:t>
            </a:r>
            <a:r>
              <a:rPr lang="ko-KR" altLang="en-US" sz="2400" dirty="0"/>
              <a:t>을 사용해</a:t>
            </a:r>
            <a:r>
              <a:rPr lang="en-US" altLang="ko-KR" sz="2400" dirty="0"/>
              <a:t>, </a:t>
            </a:r>
            <a:r>
              <a:rPr lang="ko-KR" altLang="en-US" sz="2400" dirty="0"/>
              <a:t>홀수번째</a:t>
            </a:r>
            <a:r>
              <a:rPr lang="en-US" altLang="ko-KR" sz="2400" dirty="0"/>
              <a:t>(1, 3, 5, 7</a:t>
            </a:r>
            <a:r>
              <a:rPr lang="ko-KR" altLang="en-US" sz="2400" dirty="0"/>
              <a:t>번 인덱스</a:t>
            </a:r>
            <a:r>
              <a:rPr lang="en-US" altLang="ko-KR" sz="2400" dirty="0"/>
              <a:t>) </a:t>
            </a:r>
            <a:r>
              <a:rPr lang="ko-KR" altLang="en-US" sz="2400" dirty="0"/>
              <a:t>행</a:t>
            </a:r>
            <a:r>
              <a:rPr lang="en-US" altLang="ko-KR" sz="2400" dirty="0"/>
              <a:t>, </a:t>
            </a:r>
            <a:r>
              <a:rPr lang="ko-KR" altLang="en-US" sz="2400" dirty="0"/>
              <a:t>모든 열을 선택하세요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loc</a:t>
            </a:r>
            <a:r>
              <a:rPr lang="ko-KR" altLang="en-US" sz="2400" dirty="0"/>
              <a:t>을 사용해</a:t>
            </a:r>
            <a:r>
              <a:rPr lang="en-US" altLang="ko-KR" sz="2400" dirty="0"/>
              <a:t>, </a:t>
            </a:r>
            <a:r>
              <a:rPr lang="ko-KR" altLang="en-US" sz="2400" dirty="0"/>
              <a:t>인덱스 </a:t>
            </a:r>
            <a:r>
              <a:rPr lang="en-US" altLang="ko-KR" sz="2400" dirty="0"/>
              <a:t>4~7</a:t>
            </a:r>
            <a:r>
              <a:rPr lang="ko-KR" altLang="en-US" sz="2400" dirty="0"/>
              <a:t>번 행</a:t>
            </a:r>
            <a:r>
              <a:rPr lang="en-US" altLang="ko-KR" sz="2400" dirty="0"/>
              <a:t>, '</a:t>
            </a:r>
            <a:r>
              <a:rPr lang="ko-KR" altLang="en-US" sz="2400" dirty="0"/>
              <a:t>나이</a:t>
            </a:r>
            <a:r>
              <a:rPr lang="en-US" altLang="ko-KR" sz="2400" dirty="0"/>
              <a:t>', '</a:t>
            </a:r>
            <a:r>
              <a:rPr lang="ko-KR" altLang="en-US" sz="2400" dirty="0"/>
              <a:t>점수</a:t>
            </a:r>
            <a:r>
              <a:rPr lang="en-US" altLang="ko-KR" sz="2400" dirty="0"/>
              <a:t>' </a:t>
            </a:r>
            <a:r>
              <a:rPr lang="ko-KR" altLang="en-US" sz="2400" dirty="0"/>
              <a:t>컬럼만 출력하세요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 err="1"/>
              <a:t>iloc</a:t>
            </a:r>
            <a:r>
              <a:rPr lang="ko-KR" altLang="en-US" sz="2400" dirty="0"/>
              <a:t>을 사용해</a:t>
            </a:r>
            <a:r>
              <a:rPr lang="en-US" altLang="ko-KR" sz="2400" dirty="0"/>
              <a:t>, </a:t>
            </a:r>
            <a:r>
              <a:rPr lang="ko-KR" altLang="en-US" sz="2400" dirty="0"/>
              <a:t>짝수번째</a:t>
            </a:r>
            <a:r>
              <a:rPr lang="en-US" altLang="ko-KR" sz="2400" dirty="0"/>
              <a:t>(0,2,4,6) </a:t>
            </a:r>
            <a:r>
              <a:rPr lang="ko-KR" altLang="en-US" sz="2400" dirty="0"/>
              <a:t>행과 짝수번째</a:t>
            </a:r>
            <a:r>
              <a:rPr lang="en-US" altLang="ko-KR" sz="2400" dirty="0"/>
              <a:t>(0,2) </a:t>
            </a:r>
            <a:r>
              <a:rPr lang="ko-KR" altLang="en-US" sz="2400" dirty="0"/>
              <a:t>열만 선택하세요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AF94B-CDF5-C700-3999-B062C751C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6555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1C263-C00B-776A-9155-751ADB66F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12B27E-0C55-CF7E-0575-D6C830B6EF40}"/>
              </a:ext>
            </a:extLst>
          </p:cNvPr>
          <p:cNvSpPr txBox="1"/>
          <p:nvPr/>
        </p:nvSpPr>
        <p:spPr>
          <a:xfrm>
            <a:off x="4415114" y="2600493"/>
            <a:ext cx="33618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통계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함수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2641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8A0D7-8F13-B185-2B59-D6D52B1C5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5CBC0C5-0931-491A-19F1-C1679F0A8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주요 통계 함수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6795F7F-42A0-4D8D-5B43-703D54058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442796"/>
              </p:ext>
            </p:extLst>
          </p:nvPr>
        </p:nvGraphicFramePr>
        <p:xfrm>
          <a:off x="1107017" y="1969293"/>
          <a:ext cx="10026650" cy="3398576"/>
        </p:xfrm>
        <a:graphic>
          <a:graphicData uri="http://schemas.openxmlformats.org/drawingml/2006/table">
            <a:tbl>
              <a:tblPr/>
              <a:tblGrid>
                <a:gridCol w="2922566">
                  <a:extLst>
                    <a:ext uri="{9D8B030D-6E8A-4147-A177-3AD203B41FA5}">
                      <a16:colId xmlns:a16="http://schemas.microsoft.com/office/drawing/2014/main" val="2570915628"/>
                    </a:ext>
                  </a:extLst>
                </a:gridCol>
                <a:gridCol w="7104084">
                  <a:extLst>
                    <a:ext uri="{9D8B030D-6E8A-4147-A177-3AD203B41FA5}">
                      <a16:colId xmlns:a16="http://schemas.microsoft.com/office/drawing/2014/main" val="2552536409"/>
                    </a:ext>
                  </a:extLst>
                </a:gridCol>
              </a:tblGrid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의미</a:t>
                      </a:r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역할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113571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mean()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평균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산술평균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799846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median()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중앙값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중위수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132274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std()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표준편차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산포도 측정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163771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var()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분산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산포도 측정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381517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count()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결측값을 제외한 데이터 개수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249768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min()/max()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최솟값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최댓값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792288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sum()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합계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120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4857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3D259-212A-13CD-F162-ACEB451EE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5599DB0-781D-42A7-231E-05FED791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주요 통계 함수</a:t>
            </a:r>
          </a:p>
        </p:txBody>
      </p:sp>
      <p:pic>
        <p:nvPicPr>
          <p:cNvPr id="4" name="그림 3" descr="스크린샷, 텍스트, 디스플레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9A2F59-B67D-EB03-8F62-555E33417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8211"/>
            <a:ext cx="12192000" cy="4253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BDEC0-04DC-9B0C-CE0C-FF237AE7EC91}"/>
              </a:ext>
            </a:extLst>
          </p:cNvPr>
          <p:cNvSpPr txBox="1"/>
          <p:nvPr/>
        </p:nvSpPr>
        <p:spPr>
          <a:xfrm>
            <a:off x="533928" y="1824887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통계 데이터 준비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19518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D6EEE-0F22-1409-982B-C2F430DE2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6A5048-E68D-7E9F-F16A-A1A2D9B2D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723900"/>
            <a:ext cx="11391900" cy="61341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447DEC6-16FC-8158-0EBA-BC7D9A965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주요 통계 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30C3A-91B0-0778-E7BE-6B5DC0FD01E3}"/>
              </a:ext>
            </a:extLst>
          </p:cNvPr>
          <p:cNvSpPr txBox="1"/>
          <p:nvPr/>
        </p:nvSpPr>
        <p:spPr>
          <a:xfrm>
            <a:off x="1129014" y="1145407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주요 통계 함수 사용 예시</a:t>
            </a:r>
            <a:r>
              <a:rPr lang="en-US" altLang="ko-KR" sz="2400" dirty="0">
                <a:latin typeface="+mn-ea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37025999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14E4A-5463-5150-B304-DBD8EED22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554DF2-005D-DF4B-DF7F-C196CDBFD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572704"/>
            <a:ext cx="11391900" cy="649605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A4CC4D7-1141-0A0E-604E-A82C00D1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주요 통계 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145897-A932-6FAB-6DE9-D32C508D56B5}"/>
              </a:ext>
            </a:extLst>
          </p:cNvPr>
          <p:cNvSpPr txBox="1"/>
          <p:nvPr/>
        </p:nvSpPr>
        <p:spPr>
          <a:xfrm>
            <a:off x="1129014" y="1043807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주요 통계 함수 사용 예시</a:t>
            </a:r>
            <a:r>
              <a:rPr lang="en-US" altLang="ko-KR" sz="2400" dirty="0">
                <a:latin typeface="+mn-ea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3622735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83C03-9238-54BD-BF2B-CAF793E3A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3D369-EEA5-A86F-ED54-12CECF5FFEBB}"/>
              </a:ext>
            </a:extLst>
          </p:cNvPr>
          <p:cNvSpPr txBox="1"/>
          <p:nvPr/>
        </p:nvSpPr>
        <p:spPr>
          <a:xfrm>
            <a:off x="4044821" y="2600493"/>
            <a:ext cx="4102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결측값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처리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4574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08C87-67F0-F0AD-C718-D1110A14E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FCF7819-43C0-85B9-FE4F-6B93A4B0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55E368AB-1BBE-47CA-5EE3-E948D03B02F9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</a:t>
            </a:r>
            <a:r>
              <a:rPr lang="ko-KR" altLang="en-US" dirty="0" err="1"/>
              <a:t>결측값</a:t>
            </a:r>
            <a:r>
              <a:rPr lang="en-US" altLang="ko-KR" dirty="0"/>
              <a:t>(Missing Value, NA, Null) : </a:t>
            </a:r>
            <a:r>
              <a:rPr lang="ko-KR" altLang="en-US" dirty="0"/>
              <a:t>데이터에 값이 기록되지 않은 상태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Pandas</a:t>
            </a:r>
            <a:r>
              <a:rPr lang="ko-KR" altLang="en-US" dirty="0"/>
              <a:t>에서는 보통 </a:t>
            </a:r>
            <a:r>
              <a:rPr lang="en-US" altLang="ko-KR" b="1" dirty="0" err="1"/>
              <a:t>NaN</a:t>
            </a:r>
            <a:r>
              <a:rPr lang="en-US" altLang="ko-KR" dirty="0"/>
              <a:t>(Not a Number, float), </a:t>
            </a:r>
            <a:r>
              <a:rPr lang="en-US" altLang="ko-KR" b="1" dirty="0"/>
              <a:t>None</a:t>
            </a:r>
            <a:r>
              <a:rPr lang="en-US" altLang="ko-KR" dirty="0"/>
              <a:t>(object), </a:t>
            </a:r>
            <a:r>
              <a:rPr lang="en-US" altLang="ko-KR" b="1" dirty="0"/>
              <a:t>NA</a:t>
            </a:r>
            <a:r>
              <a:rPr lang="en-US" altLang="ko-KR" dirty="0"/>
              <a:t> </a:t>
            </a:r>
            <a:r>
              <a:rPr lang="ko-KR" altLang="en-US" dirty="0"/>
              <a:t>등으로 처리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</a:t>
            </a:r>
            <a:r>
              <a:rPr lang="ko-KR" altLang="en-US" dirty="0" err="1"/>
              <a:t>결측값이</a:t>
            </a:r>
            <a:r>
              <a:rPr lang="ko-KR" altLang="en-US" dirty="0"/>
              <a:t> 있는 데이터의 문제점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통계</a:t>
            </a:r>
            <a:r>
              <a:rPr lang="en-US" altLang="ko-KR" dirty="0"/>
              <a:t>/</a:t>
            </a:r>
            <a:r>
              <a:rPr lang="ko-KR" altLang="en-US" dirty="0"/>
              <a:t>분석</a:t>
            </a:r>
            <a:r>
              <a:rPr lang="en-US" altLang="ko-KR" dirty="0"/>
              <a:t>/</a:t>
            </a:r>
            <a:r>
              <a:rPr lang="ko-KR" altLang="en-US" dirty="0"/>
              <a:t>모델링 시 오류 또는 왜곡이 발생할 수 있음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따라서 탐색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ko-KR" altLang="en-US" dirty="0"/>
              <a:t> 단계에서 반드시 </a:t>
            </a:r>
            <a:r>
              <a:rPr lang="ko-KR" altLang="en-US" dirty="0" err="1"/>
              <a:t>결측값</a:t>
            </a:r>
            <a:r>
              <a:rPr lang="ko-KR" altLang="en-US" dirty="0"/>
              <a:t> 처리 필요</a:t>
            </a:r>
            <a:r>
              <a:rPr lang="en-US" altLang="ko-KR" dirty="0"/>
              <a:t>!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96891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E4F5C-BA76-D753-9106-F92CDDB73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71E04BE-93AC-3E70-57AD-BA18EDD9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탐지</a:t>
            </a:r>
            <a:r>
              <a:rPr lang="en-US" altLang="ko-KR" dirty="0"/>
              <a:t>: </a:t>
            </a:r>
            <a:r>
              <a:rPr lang="en-US" altLang="ko-KR" dirty="0" err="1"/>
              <a:t>isnull</a:t>
            </a:r>
            <a:r>
              <a:rPr lang="en-US" altLang="ko-KR" dirty="0"/>
              <a:t>(), </a:t>
            </a:r>
            <a:r>
              <a:rPr lang="en-US" altLang="ko-KR" dirty="0" err="1"/>
              <a:t>notnull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A297355-3A41-3EB6-CF3A-36C812E83F5C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</a:t>
            </a:r>
            <a:r>
              <a:rPr lang="en-US" altLang="ko-KR" dirty="0" err="1"/>
              <a:t>df.isnull</a:t>
            </a:r>
            <a:r>
              <a:rPr lang="en-US" altLang="ko-KR" dirty="0"/>
              <a:t>()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각 요소가 </a:t>
            </a:r>
            <a:r>
              <a:rPr lang="ko-KR" altLang="en-US" dirty="0" err="1"/>
              <a:t>결측값이면</a:t>
            </a:r>
            <a:r>
              <a:rPr lang="ko-KR" altLang="en-US" dirty="0"/>
              <a:t> </a:t>
            </a:r>
            <a:r>
              <a:rPr lang="en-US" altLang="ko-KR" dirty="0"/>
              <a:t>True, </a:t>
            </a:r>
            <a:r>
              <a:rPr lang="ko-KR" altLang="en-US" dirty="0"/>
              <a:t>아니면 </a:t>
            </a:r>
            <a:r>
              <a:rPr lang="en-US" altLang="ko-KR" dirty="0"/>
              <a:t>False </a:t>
            </a:r>
            <a:r>
              <a:rPr lang="ko-KR" altLang="en-US" dirty="0"/>
              <a:t>반환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</a:t>
            </a:r>
            <a:r>
              <a:rPr lang="en-US" altLang="ko-KR" dirty="0" err="1"/>
              <a:t>df.isnull</a:t>
            </a:r>
            <a:r>
              <a:rPr lang="en-US" altLang="ko-KR" dirty="0"/>
              <a:t>()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각 요소가 </a:t>
            </a:r>
            <a:r>
              <a:rPr lang="ko-KR" altLang="en-US" dirty="0" err="1"/>
              <a:t>결측이</a:t>
            </a:r>
            <a:r>
              <a:rPr lang="ko-KR" altLang="en-US" dirty="0"/>
              <a:t> 아니면 </a:t>
            </a:r>
            <a:r>
              <a:rPr lang="en-US" altLang="ko-KR" dirty="0"/>
              <a:t>True, </a:t>
            </a:r>
            <a:r>
              <a:rPr lang="ko-KR" altLang="en-US" dirty="0" err="1"/>
              <a:t>결측값은</a:t>
            </a:r>
            <a:r>
              <a:rPr lang="ko-KR" altLang="en-US" dirty="0"/>
              <a:t> </a:t>
            </a:r>
            <a:r>
              <a:rPr lang="en-US" altLang="ko-KR" dirty="0"/>
              <a:t>False </a:t>
            </a:r>
            <a:r>
              <a:rPr lang="ko-KR" altLang="en-US" dirty="0"/>
              <a:t>반환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7198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07232-3C06-A0E1-AC78-F6F5802FF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BBEF6-97F5-5FA2-2583-E38D6101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공식 문서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2B2C2E-8F93-C929-9F10-AF97C377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6F970B-5F96-5145-0739-952AA0D7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C249A4F-0D84-EBA0-18DB-978F9BE3A4FB}"/>
              </a:ext>
            </a:extLst>
          </p:cNvPr>
          <p:cNvSpPr txBox="1">
            <a:spLocks/>
          </p:cNvSpPr>
          <p:nvPr/>
        </p:nvSpPr>
        <p:spPr>
          <a:xfrm>
            <a:off x="238991" y="1072836"/>
            <a:ext cx="11701221" cy="191964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Pandas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홈페이지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hlinkClick r:id="rId3"/>
              </a:rPr>
              <a:t>https://pandas.pydata.org/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사용자 가이드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hlinkClick r:id="rId4"/>
              </a:rPr>
              <a:t>https://pandas.pydata.org/docs/user_guide/index.html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Pandas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튜토리얼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hlinkClick r:id="rId5"/>
              </a:rPr>
              <a:t>https://pandas.pydata.org/pandas-docs/stable/getting_started/tutorials.html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73862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02B96-CFFA-8827-30E1-2D2A3278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C9A533-BB0D-F6FC-7AE5-B88C24674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869950"/>
            <a:ext cx="11391900" cy="61341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4067269-30DD-05B1-79A6-FCFA46C7D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탐지</a:t>
            </a:r>
            <a:r>
              <a:rPr lang="en-US" altLang="ko-KR" dirty="0"/>
              <a:t>: </a:t>
            </a:r>
            <a:r>
              <a:rPr lang="en-US" altLang="ko-KR" dirty="0" err="1"/>
              <a:t>isnull</a:t>
            </a:r>
            <a:r>
              <a:rPr lang="en-US" altLang="ko-KR" dirty="0"/>
              <a:t>(), </a:t>
            </a:r>
            <a:r>
              <a:rPr lang="en-US" altLang="ko-KR" dirty="0" err="1"/>
              <a:t>notnull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96B6E4-A5D3-84D1-377C-66164D48DB9D}"/>
              </a:ext>
            </a:extLst>
          </p:cNvPr>
          <p:cNvSpPr txBox="1"/>
          <p:nvPr/>
        </p:nvSpPr>
        <p:spPr>
          <a:xfrm>
            <a:off x="1129014" y="1261522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 err="1">
                <a:latin typeface="+mn-ea"/>
              </a:rPr>
              <a:t>결측값</a:t>
            </a:r>
            <a:r>
              <a:rPr lang="ko-KR" altLang="en-US" sz="2400" dirty="0">
                <a:latin typeface="+mn-ea"/>
              </a:rPr>
              <a:t> 데이터 준비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48203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C5EBD-56D3-A8EB-C08E-05FCACE7B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52F014-0A10-D17E-3AC8-78388B53D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172028"/>
            <a:ext cx="11391900" cy="39624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24DCCE2-F214-EC80-83B3-5E77DE35C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탐지</a:t>
            </a:r>
            <a:r>
              <a:rPr lang="en-US" altLang="ko-KR" dirty="0"/>
              <a:t>: </a:t>
            </a:r>
            <a:r>
              <a:rPr lang="en-US" altLang="ko-KR" dirty="0" err="1"/>
              <a:t>isnull</a:t>
            </a:r>
            <a:r>
              <a:rPr lang="en-US" altLang="ko-KR" dirty="0"/>
              <a:t>(), </a:t>
            </a:r>
            <a:r>
              <a:rPr lang="en-US" altLang="ko-KR" dirty="0" err="1"/>
              <a:t>notnull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227F7-7E9C-F2E5-BF79-33CC1DFC8074}"/>
              </a:ext>
            </a:extLst>
          </p:cNvPr>
          <p:cNvSpPr txBox="1"/>
          <p:nvPr/>
        </p:nvSpPr>
        <p:spPr>
          <a:xfrm>
            <a:off x="1129014" y="1522777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 err="1">
                <a:latin typeface="+mn-ea"/>
              </a:rPr>
              <a:t>결측값</a:t>
            </a:r>
            <a:r>
              <a:rPr lang="ko-KR" altLang="en-US" sz="2400" dirty="0">
                <a:latin typeface="+mn-ea"/>
              </a:rPr>
              <a:t> 개수 계산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68525C-C87E-DADB-7EAB-4F2BE183E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698" y="4322015"/>
            <a:ext cx="1495634" cy="14384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91EF2D-A779-225A-D090-B5AA80308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847" y="4322015"/>
            <a:ext cx="1362265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016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7648A-2C9D-5A2E-9FE5-1E4B62615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FE46C8D-F36C-C94A-FFDE-D4492571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제거</a:t>
            </a:r>
            <a:r>
              <a:rPr lang="en-US" altLang="ko-KR" dirty="0"/>
              <a:t>: </a:t>
            </a:r>
            <a:r>
              <a:rPr lang="en-US" altLang="ko-KR" dirty="0" err="1"/>
              <a:t>dropna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F9ABD66E-5407-0F2D-2D34-9456E004FAAD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</a:t>
            </a:r>
            <a:r>
              <a:rPr lang="en-US" altLang="ko-KR" dirty="0" err="1"/>
              <a:t>df.dropna</a:t>
            </a:r>
            <a:r>
              <a:rPr lang="en-US" altLang="ko-KR" dirty="0"/>
              <a:t>(axis=0, how='any', </a:t>
            </a:r>
            <a:r>
              <a:rPr lang="en-US" altLang="ko-KR" dirty="0" err="1"/>
              <a:t>inplace</a:t>
            </a:r>
            <a:r>
              <a:rPr lang="en-US" altLang="ko-KR" dirty="0"/>
              <a:t>=False)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axis=0: </a:t>
            </a:r>
            <a:r>
              <a:rPr lang="ko-KR" altLang="en-US" dirty="0" err="1"/>
              <a:t>결측값이</a:t>
            </a:r>
            <a:r>
              <a:rPr lang="ko-KR" altLang="en-US" dirty="0"/>
              <a:t> 있는 </a:t>
            </a:r>
            <a:r>
              <a:rPr lang="en-US" altLang="ko-KR" dirty="0"/>
              <a:t>"</a:t>
            </a:r>
            <a:r>
              <a:rPr lang="ko-KR" altLang="en-US" dirty="0"/>
              <a:t>행</a:t>
            </a:r>
            <a:r>
              <a:rPr lang="en-US" altLang="ko-KR" dirty="0"/>
              <a:t>" </a:t>
            </a:r>
            <a:r>
              <a:rPr lang="ko-KR" altLang="en-US" dirty="0"/>
              <a:t>삭제 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axis=1: </a:t>
            </a:r>
            <a:r>
              <a:rPr lang="ko-KR" altLang="en-US" dirty="0" err="1"/>
              <a:t>결측값이</a:t>
            </a:r>
            <a:r>
              <a:rPr lang="ko-KR" altLang="en-US" dirty="0"/>
              <a:t> 있는 </a:t>
            </a:r>
            <a:r>
              <a:rPr lang="en-US" altLang="ko-KR" dirty="0"/>
              <a:t>"</a:t>
            </a:r>
            <a:r>
              <a:rPr lang="ko-KR" altLang="en-US" dirty="0"/>
              <a:t>열</a:t>
            </a:r>
            <a:r>
              <a:rPr lang="en-US" altLang="ko-KR" dirty="0"/>
              <a:t>" </a:t>
            </a:r>
            <a:r>
              <a:rPr lang="ko-KR" altLang="en-US" dirty="0"/>
              <a:t>삭제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how='any': </a:t>
            </a:r>
            <a:r>
              <a:rPr lang="ko-KR" altLang="en-US" dirty="0"/>
              <a:t>하나라도 </a:t>
            </a:r>
            <a:r>
              <a:rPr lang="ko-KR" altLang="en-US" dirty="0" err="1"/>
              <a:t>결측값</a:t>
            </a:r>
            <a:r>
              <a:rPr lang="ko-KR" altLang="en-US" dirty="0"/>
              <a:t> 있으면 삭제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how='all': </a:t>
            </a:r>
            <a:r>
              <a:rPr lang="ko-KR" altLang="en-US" dirty="0"/>
              <a:t>모두 </a:t>
            </a:r>
            <a:r>
              <a:rPr lang="ko-KR" altLang="en-US" dirty="0" err="1"/>
              <a:t>결측값인</a:t>
            </a:r>
            <a:r>
              <a:rPr lang="ko-KR" altLang="en-US" dirty="0"/>
              <a:t> 행</a:t>
            </a:r>
            <a:r>
              <a:rPr lang="en-US" altLang="ko-KR" dirty="0"/>
              <a:t>(</a:t>
            </a:r>
            <a:r>
              <a:rPr lang="ko-KR" altLang="en-US" dirty="0"/>
              <a:t>열</a:t>
            </a:r>
            <a:r>
              <a:rPr lang="en-US" altLang="ko-KR" dirty="0"/>
              <a:t>)</a:t>
            </a:r>
            <a:r>
              <a:rPr lang="ko-KR" altLang="en-US" dirty="0"/>
              <a:t>만 삭제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inplace</a:t>
            </a:r>
            <a:r>
              <a:rPr lang="en-US" altLang="ko-KR" dirty="0"/>
              <a:t>=True: </a:t>
            </a:r>
            <a:r>
              <a:rPr lang="ko-KR" altLang="en-US" dirty="0"/>
              <a:t>원본 데이터프레임에서 바로 삭제</a:t>
            </a:r>
            <a:r>
              <a:rPr lang="en-US" altLang="ko-KR" dirty="0"/>
              <a:t>(</a:t>
            </a:r>
            <a:r>
              <a:rPr lang="ko-KR" altLang="en-US" dirty="0" err="1"/>
              <a:t>반환값</a:t>
            </a:r>
            <a:r>
              <a:rPr lang="ko-KR" altLang="en-US" dirty="0"/>
              <a:t> 없음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511981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CC2FA-29FC-6293-2A3D-B93F5481C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0E4A08-E5E2-185E-5C02-923B5DF61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057" y="1377634"/>
            <a:ext cx="6995886" cy="492926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3A7706A-A9F5-FFE5-166D-BD2C546F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제거</a:t>
            </a:r>
            <a:r>
              <a:rPr lang="en-US" altLang="ko-KR" dirty="0"/>
              <a:t>: </a:t>
            </a:r>
            <a:r>
              <a:rPr lang="en-US" altLang="ko-KR" dirty="0" err="1"/>
              <a:t>dropna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54A690-3B4D-21C3-AC7E-65ADA7E8217B}"/>
              </a:ext>
            </a:extLst>
          </p:cNvPr>
          <p:cNvSpPr txBox="1"/>
          <p:nvPr/>
        </p:nvSpPr>
        <p:spPr>
          <a:xfrm>
            <a:off x="3131986" y="1653406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 err="1">
                <a:latin typeface="+mn-ea"/>
              </a:rPr>
              <a:t>결측값</a:t>
            </a:r>
            <a:r>
              <a:rPr lang="ko-KR" altLang="en-US" sz="2400" dirty="0">
                <a:latin typeface="+mn-ea"/>
              </a:rPr>
              <a:t> 제거 예시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2742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C99EA-B204-F400-CC25-F5340EDA4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7C9EDCC-882D-540B-C082-6C12F0CA2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대체</a:t>
            </a:r>
            <a:r>
              <a:rPr lang="en-US" altLang="ko-KR" dirty="0"/>
              <a:t>(</a:t>
            </a:r>
            <a:r>
              <a:rPr lang="ko-KR" altLang="en-US" dirty="0"/>
              <a:t>채우기</a:t>
            </a:r>
            <a:r>
              <a:rPr lang="en-US" altLang="ko-KR" dirty="0"/>
              <a:t>): </a:t>
            </a:r>
            <a:r>
              <a:rPr lang="en-US" altLang="ko-KR" dirty="0" err="1"/>
              <a:t>fillna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3443A2D-9956-CD99-3FA7-56693CBEE5DC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</a:t>
            </a:r>
            <a:r>
              <a:rPr lang="en-US" altLang="ko-KR" dirty="0" err="1"/>
              <a:t>df.fillna</a:t>
            </a:r>
            <a:r>
              <a:rPr lang="en-US" altLang="ko-KR" dirty="0"/>
              <a:t>(value, method=None, </a:t>
            </a:r>
            <a:r>
              <a:rPr lang="en-US" altLang="ko-KR" dirty="0" err="1"/>
              <a:t>inplace</a:t>
            </a:r>
            <a:r>
              <a:rPr lang="en-US" altLang="ko-KR" dirty="0"/>
              <a:t>=False)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value: </a:t>
            </a:r>
            <a:r>
              <a:rPr lang="ko-KR" altLang="en-US" dirty="0"/>
              <a:t>특정 값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0,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문자열 등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결측값</a:t>
            </a:r>
            <a:r>
              <a:rPr lang="ko-KR" altLang="en-US" dirty="0"/>
              <a:t> 대체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method='</a:t>
            </a:r>
            <a:r>
              <a:rPr lang="en-US" altLang="ko-KR" dirty="0" err="1"/>
              <a:t>ffill</a:t>
            </a:r>
            <a:r>
              <a:rPr lang="en-US" altLang="ko-KR" dirty="0"/>
              <a:t>': </a:t>
            </a:r>
            <a:r>
              <a:rPr lang="ko-KR" altLang="en-US" dirty="0"/>
              <a:t>이전 값으로 채움</a:t>
            </a:r>
            <a:r>
              <a:rPr lang="en-US" altLang="ko-KR" dirty="0"/>
              <a:t>(forward fill)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method='</a:t>
            </a:r>
            <a:r>
              <a:rPr lang="en-US" altLang="ko-KR" dirty="0" err="1"/>
              <a:t>bfill</a:t>
            </a:r>
            <a:r>
              <a:rPr lang="en-US" altLang="ko-KR" dirty="0"/>
              <a:t>': </a:t>
            </a:r>
            <a:r>
              <a:rPr lang="ko-KR" altLang="en-US" dirty="0"/>
              <a:t>다음 값으로 채움</a:t>
            </a:r>
            <a:r>
              <a:rPr lang="en-US" altLang="ko-KR" dirty="0"/>
              <a:t>(backward fill)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inplace</a:t>
            </a:r>
            <a:r>
              <a:rPr lang="en-US" altLang="ko-KR" dirty="0"/>
              <a:t>=True: </a:t>
            </a:r>
            <a:r>
              <a:rPr lang="ko-KR" altLang="en-US" dirty="0"/>
              <a:t>원본에 적용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72770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35813-D52A-53CB-1B04-B0EE44195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8C8FF2-F4BF-1E52-75B1-C17BC46F7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942522"/>
            <a:ext cx="11391900" cy="61341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6DD643C-7910-C662-FA8C-DE6453BF6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대체</a:t>
            </a:r>
            <a:r>
              <a:rPr lang="en-US" altLang="ko-KR" dirty="0"/>
              <a:t>(</a:t>
            </a:r>
            <a:r>
              <a:rPr lang="ko-KR" altLang="en-US" dirty="0"/>
              <a:t>채우기</a:t>
            </a:r>
            <a:r>
              <a:rPr lang="en-US" altLang="ko-KR" dirty="0"/>
              <a:t>): </a:t>
            </a:r>
            <a:r>
              <a:rPr lang="en-US" altLang="ko-KR" dirty="0" err="1"/>
              <a:t>fillna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791E6-B8CC-AA00-6758-E0191B227978}"/>
              </a:ext>
            </a:extLst>
          </p:cNvPr>
          <p:cNvSpPr txBox="1"/>
          <p:nvPr/>
        </p:nvSpPr>
        <p:spPr>
          <a:xfrm>
            <a:off x="1129014" y="1319577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 err="1">
                <a:latin typeface="+mn-ea"/>
              </a:rPr>
              <a:t>결측값</a:t>
            </a:r>
            <a:r>
              <a:rPr lang="ko-KR" altLang="en-US" sz="2400" dirty="0">
                <a:latin typeface="+mn-ea"/>
              </a:rPr>
              <a:t> 채우기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23789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F7593-2E3F-85D9-C9CC-9B1F4082B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88AD9-4D77-46A9-E3AB-593FEB788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4. </a:t>
            </a:r>
            <a:r>
              <a:rPr lang="ko-KR" altLang="en-US" dirty="0">
                <a:solidFill>
                  <a:schemeClr val="accent2"/>
                </a:solidFill>
              </a:rPr>
              <a:t>통계함수</a:t>
            </a:r>
            <a:r>
              <a:rPr lang="en-US" altLang="ko-KR" dirty="0">
                <a:solidFill>
                  <a:schemeClr val="accent2"/>
                </a:solidFill>
              </a:rPr>
              <a:t>·</a:t>
            </a:r>
            <a:r>
              <a:rPr lang="ko-KR" altLang="en-US" dirty="0" err="1">
                <a:solidFill>
                  <a:schemeClr val="accent2"/>
                </a:solidFill>
              </a:rPr>
              <a:t>결측값</a:t>
            </a:r>
            <a:r>
              <a:rPr lang="ko-KR" altLang="en-US" dirty="0">
                <a:solidFill>
                  <a:schemeClr val="accent2"/>
                </a:solidFill>
              </a:rPr>
              <a:t> 처리 연습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8030E37-3BDA-9B62-B6F3-1B18FDA1E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data =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도시</a:t>
            </a:r>
            <a:r>
              <a:rPr lang="en-US" altLang="ko-KR" sz="2000" dirty="0"/>
              <a:t>": ["</a:t>
            </a:r>
            <a:r>
              <a:rPr lang="ko-KR" altLang="en-US" sz="2000" dirty="0"/>
              <a:t>서울</a:t>
            </a:r>
            <a:r>
              <a:rPr lang="en-US" altLang="ko-KR" sz="2000" dirty="0"/>
              <a:t>", "</a:t>
            </a:r>
            <a:r>
              <a:rPr lang="ko-KR" altLang="en-US" sz="2000" dirty="0"/>
              <a:t>부산</a:t>
            </a:r>
            <a:r>
              <a:rPr lang="en-US" altLang="ko-KR" sz="2000" dirty="0"/>
              <a:t>", "</a:t>
            </a:r>
            <a:r>
              <a:rPr lang="ko-KR" altLang="en-US" sz="2000" dirty="0"/>
              <a:t>광주</a:t>
            </a:r>
            <a:r>
              <a:rPr lang="en-US" altLang="ko-KR" sz="2000" dirty="0"/>
              <a:t>", "</a:t>
            </a:r>
            <a:r>
              <a:rPr lang="ko-KR" altLang="en-US" sz="2000" dirty="0"/>
              <a:t>대구</a:t>
            </a:r>
            <a:r>
              <a:rPr lang="en-US" altLang="ko-KR" sz="2000" dirty="0"/>
              <a:t>", </a:t>
            </a:r>
            <a:r>
              <a:rPr lang="en-US" altLang="ko-KR" sz="2000" dirty="0" err="1"/>
              <a:t>np.nan</a:t>
            </a:r>
            <a:r>
              <a:rPr lang="en-US" altLang="ko-KR" sz="2000" dirty="0"/>
              <a:t>, "</a:t>
            </a:r>
            <a:r>
              <a:rPr lang="ko-KR" altLang="en-US" sz="2000" dirty="0"/>
              <a:t>춘천</a:t>
            </a:r>
            <a:r>
              <a:rPr lang="en-US" altLang="ko-KR" sz="2000" dirty="0"/>
              <a:t>"],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미세먼지</a:t>
            </a:r>
            <a:r>
              <a:rPr lang="en-US" altLang="ko-KR" sz="2000" dirty="0"/>
              <a:t>": [45, 51, </a:t>
            </a:r>
            <a:r>
              <a:rPr lang="en-US" altLang="ko-KR" sz="2000" dirty="0" err="1"/>
              <a:t>np.nan</a:t>
            </a:r>
            <a:r>
              <a:rPr lang="en-US" altLang="ko-KR" sz="2000" dirty="0"/>
              <a:t>, 38, 49, </a:t>
            </a:r>
            <a:r>
              <a:rPr lang="en-US" altLang="ko-KR" sz="2000" dirty="0" err="1"/>
              <a:t>np.nan</a:t>
            </a:r>
            <a:r>
              <a:rPr lang="en-US" altLang="ko-KR" sz="2000" dirty="0"/>
              <a:t>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초미세먼지</a:t>
            </a:r>
            <a:r>
              <a:rPr lang="en-US" altLang="ko-KR" sz="2000" dirty="0"/>
              <a:t>": [20, </a:t>
            </a:r>
            <a:r>
              <a:rPr lang="en-US" altLang="ko-KR" sz="2000" dirty="0" err="1"/>
              <a:t>np.nan</a:t>
            </a:r>
            <a:r>
              <a:rPr lang="en-US" altLang="ko-KR" sz="2000" dirty="0"/>
              <a:t>, 17, 18, 22, 19],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강수량</a:t>
            </a:r>
            <a:r>
              <a:rPr lang="en-US" altLang="ko-KR" sz="2000" dirty="0"/>
              <a:t>": [0.0, 2.5, 1.0, </a:t>
            </a:r>
            <a:r>
              <a:rPr lang="en-US" altLang="ko-KR" sz="2000" dirty="0" err="1"/>
              <a:t>np.nan</a:t>
            </a:r>
            <a:r>
              <a:rPr lang="en-US" altLang="ko-KR" sz="2000" dirty="0"/>
              <a:t>, 3.1, 0.0]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 err="1"/>
              <a:t>df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pd.DataFrame</a:t>
            </a:r>
            <a:r>
              <a:rPr lang="en-US" altLang="ko-KR" sz="2000" dirty="0"/>
              <a:t>(data)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41B28D-CA64-02AB-8803-7640453B9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8535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E4CAE-0799-346F-2417-D7CB0A5C4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95CCF-6C4A-32F9-CFE9-A233EC8A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4. </a:t>
            </a:r>
            <a:r>
              <a:rPr lang="ko-KR" altLang="en-US" dirty="0">
                <a:solidFill>
                  <a:schemeClr val="accent2"/>
                </a:solidFill>
              </a:rPr>
              <a:t>통계함수</a:t>
            </a:r>
            <a:r>
              <a:rPr lang="en-US" altLang="ko-KR" dirty="0">
                <a:solidFill>
                  <a:schemeClr val="accent2"/>
                </a:solidFill>
              </a:rPr>
              <a:t>·</a:t>
            </a:r>
            <a:r>
              <a:rPr lang="ko-KR" altLang="en-US" dirty="0" err="1">
                <a:solidFill>
                  <a:schemeClr val="accent2"/>
                </a:solidFill>
              </a:rPr>
              <a:t>결측값</a:t>
            </a:r>
            <a:r>
              <a:rPr lang="ko-KR" altLang="en-US" dirty="0">
                <a:solidFill>
                  <a:schemeClr val="accent2"/>
                </a:solidFill>
              </a:rPr>
              <a:t> 처리 연습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8ECA97B-7949-96CE-5BF4-53D306979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‘미세먼지’ 컬럼의 평균과 중앙값을 구하세요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‘초미세먼지’ 컬럼의 최댓값과 최솟값을 구하세요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각 컬럼별 </a:t>
            </a:r>
            <a:r>
              <a:rPr lang="ko-KR" altLang="en-US" sz="2400" dirty="0" err="1"/>
              <a:t>결측값</a:t>
            </a:r>
            <a:r>
              <a:rPr lang="ko-KR" altLang="en-US" sz="2400" dirty="0"/>
              <a:t> 개수를 구하세요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 err="1"/>
              <a:t>결측값이</a:t>
            </a:r>
            <a:r>
              <a:rPr lang="ko-KR" altLang="en-US" sz="2400" dirty="0"/>
              <a:t> 하나라도 있는 행을 모두 삭제한 뒤</a:t>
            </a:r>
            <a:r>
              <a:rPr lang="en-US" altLang="ko-KR" sz="2400" dirty="0"/>
              <a:t>, </a:t>
            </a:r>
            <a:r>
              <a:rPr lang="ko-KR" altLang="en-US" sz="2400" dirty="0"/>
              <a:t>남은 데이터의 ‘초미세먼지’ 평균을 구하세요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ko-KR" altLang="en-US" sz="2400" dirty="0" err="1"/>
              <a:t>결측값을</a:t>
            </a:r>
            <a:r>
              <a:rPr lang="ko-KR" altLang="en-US" sz="2400" dirty="0"/>
              <a:t> 모두 </a:t>
            </a:r>
            <a:r>
              <a:rPr lang="en-US" altLang="ko-KR" sz="2400" dirty="0"/>
              <a:t>0</a:t>
            </a:r>
            <a:r>
              <a:rPr lang="ko-KR" altLang="en-US" sz="2400" dirty="0"/>
              <a:t>으로 채운 뒤</a:t>
            </a:r>
            <a:r>
              <a:rPr lang="en-US" altLang="ko-KR" sz="2400" dirty="0"/>
              <a:t>, ‘</a:t>
            </a:r>
            <a:r>
              <a:rPr lang="ko-KR" altLang="en-US" sz="2400" dirty="0" err="1"/>
              <a:t>미세먼지’와</a:t>
            </a:r>
            <a:r>
              <a:rPr lang="ko-KR" altLang="en-US" sz="2400" dirty="0"/>
              <a:t> ‘</a:t>
            </a:r>
            <a:r>
              <a:rPr lang="ko-KR" altLang="en-US" sz="2400" dirty="0" err="1"/>
              <a:t>초미세먼지’의</a:t>
            </a:r>
            <a:r>
              <a:rPr lang="ko-KR" altLang="en-US" sz="2400" dirty="0"/>
              <a:t> 합계를 각각 구하세요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‘미세먼지’ 컬럼의 </a:t>
            </a:r>
            <a:r>
              <a:rPr lang="ko-KR" altLang="en-US" sz="2400" dirty="0" err="1"/>
              <a:t>결측값을</a:t>
            </a:r>
            <a:r>
              <a:rPr lang="ko-KR" altLang="en-US" sz="2400" dirty="0"/>
              <a:t> 평균값으로 채운 뒤</a:t>
            </a:r>
            <a:r>
              <a:rPr lang="en-US" altLang="ko-KR" sz="2400" dirty="0"/>
              <a:t>, </a:t>
            </a:r>
            <a:r>
              <a:rPr lang="ko-KR" altLang="en-US" sz="2400" dirty="0"/>
              <a:t>그 표준편차를 구하세요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5EC0B-7B0F-FB3C-7592-522FF1B0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0334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84040-2AC8-C5E7-82AD-B4DE151CE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994FEE-93F1-9A96-462A-EEE01370CCDC}"/>
              </a:ext>
            </a:extLst>
          </p:cNvPr>
          <p:cNvSpPr txBox="1"/>
          <p:nvPr/>
        </p:nvSpPr>
        <p:spPr>
          <a:xfrm>
            <a:off x="3674527" y="2600493"/>
            <a:ext cx="48429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Pandas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핵심 자료구조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1905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8416</TotalTime>
  <Words>2964</Words>
  <Application>Microsoft Office PowerPoint</Application>
  <PresentationFormat>와이드스크린</PresentationFormat>
  <Paragraphs>383</Paragraphs>
  <Slides>88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7" baseType="lpstr">
      <vt:lpstr>Wingdings</vt:lpstr>
      <vt:lpstr>Arial</vt:lpstr>
      <vt:lpstr>G마켓 산스 TTF Bold</vt:lpstr>
      <vt:lpstr>Pretendard Black</vt:lpstr>
      <vt:lpstr>Pretendard Medium</vt:lpstr>
      <vt:lpstr>Kim jung chul Gothic Regular</vt:lpstr>
      <vt:lpstr>메이플스토리</vt:lpstr>
      <vt:lpstr>Pretendard Light</vt:lpstr>
      <vt:lpstr>1_Office 테마</vt:lpstr>
      <vt:lpstr>x</vt:lpstr>
      <vt:lpstr>PowerPoint 프레젠테이션</vt:lpstr>
      <vt:lpstr>PowerPoint 프레젠테이션</vt:lpstr>
      <vt:lpstr>Pandas</vt:lpstr>
      <vt:lpstr>Pandas의 주요 특징</vt:lpstr>
      <vt:lpstr>Pandas 설치</vt:lpstr>
      <vt:lpstr>Pandas 사용 준비</vt:lpstr>
      <vt:lpstr>Pandas 공식 문서</vt:lpstr>
      <vt:lpstr>PowerPoint 프레젠테이션</vt:lpstr>
      <vt:lpstr>PowerPoint 프레젠테이션</vt:lpstr>
      <vt:lpstr>Series </vt:lpstr>
      <vt:lpstr>Series </vt:lpstr>
      <vt:lpstr>Series 생성(1) </vt:lpstr>
      <vt:lpstr>Series 생성(2)</vt:lpstr>
      <vt:lpstr>Series 생성(3) </vt:lpstr>
      <vt:lpstr>Series 생성(4)</vt:lpstr>
      <vt:lpstr>Series 주요 속성</vt:lpstr>
      <vt:lpstr>Series 주요 속성</vt:lpstr>
      <vt:lpstr>Series 연산(1)</vt:lpstr>
      <vt:lpstr>Series 연산(2)</vt:lpstr>
      <vt:lpstr>실습1. Series 연습(1)</vt:lpstr>
      <vt:lpstr>실습1. Series 연습(2)</vt:lpstr>
      <vt:lpstr>PowerPoint 프레젠테이션</vt:lpstr>
      <vt:lpstr>DataFrame </vt:lpstr>
      <vt:lpstr>DataFrame </vt:lpstr>
      <vt:lpstr>DataFrame 생성(1) </vt:lpstr>
      <vt:lpstr>DataFrame 생성(2) </vt:lpstr>
      <vt:lpstr>DataFrame 생성(3) </vt:lpstr>
      <vt:lpstr>DataFrame 생성(4) </vt:lpstr>
      <vt:lpstr>DataFrame 생성(5) </vt:lpstr>
      <vt:lpstr>DataFrame의 주요 속성 및 메서드</vt:lpstr>
      <vt:lpstr>DataFrame의 주요 속성 및 메서드</vt:lpstr>
      <vt:lpstr>실습2. DataFrame 연습(1)</vt:lpstr>
      <vt:lpstr>실습2. DataFrame 연습(2)</vt:lpstr>
      <vt:lpstr>PowerPoint 프레젠테이션</vt:lpstr>
      <vt:lpstr>데이터 입출력</vt:lpstr>
      <vt:lpstr>CSV 파일 불러오기</vt:lpstr>
      <vt:lpstr>CSV 파일 불러오기</vt:lpstr>
      <vt:lpstr>CSV 파일로 저장</vt:lpstr>
      <vt:lpstr>CSV 파일로 저장</vt:lpstr>
      <vt:lpstr>Excel 파일 불러오기</vt:lpstr>
      <vt:lpstr>Excel 파일 불러오기</vt:lpstr>
      <vt:lpstr>Excel 파일 불러오기</vt:lpstr>
      <vt:lpstr>Excel 파일로 저장</vt:lpstr>
      <vt:lpstr>Excel 파일로 저장</vt:lpstr>
      <vt:lpstr>JSON 파일 입출력</vt:lpstr>
      <vt:lpstr>PowerPoint 프레젠테이션</vt:lpstr>
      <vt:lpstr>데이터 미리보기 (head, tail)</vt:lpstr>
      <vt:lpstr>데이터 미리보기 (head, tail)</vt:lpstr>
      <vt:lpstr>데이터 미리보기 (head, tail)</vt:lpstr>
      <vt:lpstr>데이터 요약 정보 (info)</vt:lpstr>
      <vt:lpstr>데이터 요약 정보 (info)</vt:lpstr>
      <vt:lpstr>데이터 요약 정보 (describe)</vt:lpstr>
      <vt:lpstr>데이터 요약 정보 (describe)</vt:lpstr>
      <vt:lpstr>PowerPoint 프레젠테이션</vt:lpstr>
      <vt:lpstr>PowerPoint 프레젠테이션</vt:lpstr>
      <vt:lpstr>인덱싱</vt:lpstr>
      <vt:lpstr>슬라이싱</vt:lpstr>
      <vt:lpstr>PowerPoint 프레젠테이션</vt:lpstr>
      <vt:lpstr>iloc</vt:lpstr>
      <vt:lpstr>iloc</vt:lpstr>
      <vt:lpstr>iloc</vt:lpstr>
      <vt:lpstr>iloc</vt:lpstr>
      <vt:lpstr>iloc</vt:lpstr>
      <vt:lpstr>iloc</vt:lpstr>
      <vt:lpstr>loc</vt:lpstr>
      <vt:lpstr>loc</vt:lpstr>
      <vt:lpstr>loc</vt:lpstr>
      <vt:lpstr>loc</vt:lpstr>
      <vt:lpstr>실습3. iloc, loc연습(1)</vt:lpstr>
      <vt:lpstr>실습3. iloc, loc연습(2)</vt:lpstr>
      <vt:lpstr>PowerPoint 프레젠테이션</vt:lpstr>
      <vt:lpstr>주요 통계 함수</vt:lpstr>
      <vt:lpstr>주요 통계 함수</vt:lpstr>
      <vt:lpstr>주요 통계 함수</vt:lpstr>
      <vt:lpstr>주요 통계 함수</vt:lpstr>
      <vt:lpstr>PowerPoint 프레젠테이션</vt:lpstr>
      <vt:lpstr>결측값</vt:lpstr>
      <vt:lpstr>결측값 탐지: isnull(), notnull()</vt:lpstr>
      <vt:lpstr>결측값 탐지: isnull(), notnull()</vt:lpstr>
      <vt:lpstr>결측값 탐지: isnull(), notnull()</vt:lpstr>
      <vt:lpstr>결측값 제거: dropna()</vt:lpstr>
      <vt:lpstr>결측값 제거: dropna()</vt:lpstr>
      <vt:lpstr>결측값 대체(채우기): fillna()</vt:lpstr>
      <vt:lpstr>결측값 대체(채우기): fillna()</vt:lpstr>
      <vt:lpstr>실습4. 통계함수·결측값 처리 연습(1)</vt:lpstr>
      <vt:lpstr>실습4. 통계함수·결측값 처리 연습(2)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581</cp:revision>
  <dcterms:created xsi:type="dcterms:W3CDTF">2023-01-31T04:26:23Z</dcterms:created>
  <dcterms:modified xsi:type="dcterms:W3CDTF">2025-11-11T01:23:16Z</dcterms:modified>
</cp:coreProperties>
</file>